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16" r:id="rId3"/>
    <p:sldMasterId id="2147483723" r:id="rId4"/>
    <p:sldMasterId id="2147483729" r:id="rId5"/>
    <p:sldMasterId id="2147483748" r:id="rId6"/>
  </p:sldMasterIdLst>
  <p:notesMasterIdLst>
    <p:notesMasterId r:id="rId34"/>
  </p:notesMasterIdLst>
  <p:sldIdLst>
    <p:sldId id="582" r:id="rId7"/>
    <p:sldId id="272" r:id="rId8"/>
    <p:sldId id="4806" r:id="rId9"/>
    <p:sldId id="262" r:id="rId10"/>
    <p:sldId id="4805" r:id="rId11"/>
    <p:sldId id="4782" r:id="rId12"/>
    <p:sldId id="4795" r:id="rId13"/>
    <p:sldId id="4796" r:id="rId14"/>
    <p:sldId id="4816" r:id="rId15"/>
    <p:sldId id="1020" r:id="rId16"/>
    <p:sldId id="368" r:id="rId17"/>
    <p:sldId id="970" r:id="rId18"/>
    <p:sldId id="971" r:id="rId19"/>
    <p:sldId id="256" r:id="rId20"/>
    <p:sldId id="4704" r:id="rId21"/>
    <p:sldId id="4703" r:id="rId22"/>
    <p:sldId id="4678" r:id="rId23"/>
    <p:sldId id="4676" r:id="rId24"/>
    <p:sldId id="643" r:id="rId25"/>
    <p:sldId id="642" r:id="rId26"/>
    <p:sldId id="4668" r:id="rId27"/>
    <p:sldId id="646" r:id="rId28"/>
    <p:sldId id="4706" r:id="rId29"/>
    <p:sldId id="666" r:id="rId30"/>
    <p:sldId id="669" r:id="rId31"/>
    <p:sldId id="660" r:id="rId32"/>
    <p:sldId id="214748364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ahp@fhlb.com" TargetMode="External"/><Relationship Id="rId2" Type="http://schemas.openxmlformats.org/officeDocument/2006/relationships/hyperlink" Target="mailto:pgp@fhlb.com" TargetMode="External"/><Relationship Id="rId1" Type="http://schemas.openxmlformats.org/officeDocument/2006/relationships/hyperlink" Target="mailto:fortifiedfund@fhlb.co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ahp@fhlb.com" TargetMode="External"/><Relationship Id="rId2" Type="http://schemas.openxmlformats.org/officeDocument/2006/relationships/hyperlink" Target="mailto:pgp@fhlb.com" TargetMode="External"/><Relationship Id="rId1" Type="http://schemas.openxmlformats.org/officeDocument/2006/relationships/hyperlink" Target="mailto:fortifiedfund@fhlb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0D32A-E4E2-4C4C-A97C-63BC827A49D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13200-EBA2-4F1C-B038-790F306B1D32}">
      <dgm:prSet custT="1"/>
      <dgm:spPr>
        <a:solidFill>
          <a:srgbClr val="0372CE"/>
        </a:solidFill>
      </dgm:spPr>
      <dgm:t>
        <a:bodyPr/>
        <a:lstStyle/>
        <a:p>
          <a:r>
            <a:rPr lang="en-US" sz="2000" b="1" dirty="0"/>
            <a:t>First-Time Homebuyer*</a:t>
          </a:r>
        </a:p>
      </dgm:t>
    </dgm:pt>
    <dgm:pt modelId="{5A66156A-33FD-4107-A99C-1D5910D3DB3F}" type="parTrans" cxnId="{EC16BC73-23CF-4435-B550-8951392D65CF}">
      <dgm:prSet/>
      <dgm:spPr/>
      <dgm:t>
        <a:bodyPr/>
        <a:lstStyle/>
        <a:p>
          <a:endParaRPr lang="en-US"/>
        </a:p>
      </dgm:t>
    </dgm:pt>
    <dgm:pt modelId="{2CC50C02-C2F4-42C3-B268-5432D5315E5B}" type="sibTrans" cxnId="{EC16BC73-23CF-4435-B550-8951392D65CF}">
      <dgm:prSet/>
      <dgm:spPr/>
      <dgm:t>
        <a:bodyPr/>
        <a:lstStyle/>
        <a:p>
          <a:endParaRPr lang="en-US"/>
        </a:p>
      </dgm:t>
    </dgm:pt>
    <dgm:pt modelId="{37C0AD13-CCF9-44AA-9768-F9123112970D}">
      <dgm:prSet/>
      <dgm:spPr>
        <a:solidFill>
          <a:srgbClr val="0372CE"/>
        </a:solidFill>
      </dgm:spPr>
      <dgm:t>
        <a:bodyPr/>
        <a:lstStyle/>
        <a:p>
          <a:r>
            <a:rPr lang="en-US" b="1" dirty="0"/>
            <a:t>Household gross Income is below 80% Area Median Income</a:t>
          </a:r>
        </a:p>
      </dgm:t>
    </dgm:pt>
    <dgm:pt modelId="{F5A85BDD-2D57-4F11-AE64-5FBC20F093F4}" type="parTrans" cxnId="{BB7613B4-2360-4E10-A3F4-72328DAF1463}">
      <dgm:prSet/>
      <dgm:spPr/>
      <dgm:t>
        <a:bodyPr/>
        <a:lstStyle/>
        <a:p>
          <a:endParaRPr lang="en-US"/>
        </a:p>
      </dgm:t>
    </dgm:pt>
    <dgm:pt modelId="{6AE1EA1F-5ABF-468C-9618-9E496C2D4AFF}" type="sibTrans" cxnId="{BB7613B4-2360-4E10-A3F4-72328DAF1463}">
      <dgm:prSet/>
      <dgm:spPr/>
      <dgm:t>
        <a:bodyPr/>
        <a:lstStyle/>
        <a:p>
          <a:endParaRPr lang="en-US"/>
        </a:p>
      </dgm:t>
    </dgm:pt>
    <dgm:pt modelId="{EA21C0DB-CCFD-4D90-8A1E-1BE7C65078E6}">
      <dgm:prSet custT="1"/>
      <dgm:spPr>
        <a:solidFill>
          <a:srgbClr val="0372CE"/>
        </a:solidFill>
      </dgm:spPr>
      <dgm:t>
        <a:bodyPr/>
        <a:lstStyle/>
        <a:p>
          <a:r>
            <a:rPr lang="en-US" sz="1900" b="1" dirty="0"/>
            <a:t>At Least </a:t>
          </a:r>
          <a:r>
            <a:rPr lang="en-US" sz="1900" b="1" dirty="0">
              <a:highlight>
                <a:srgbClr val="0372CE"/>
              </a:highlight>
            </a:rPr>
            <a:t>$500 </a:t>
          </a:r>
          <a:r>
            <a:rPr lang="en-US" sz="2000" b="1" dirty="0"/>
            <a:t>Homebuyer</a:t>
          </a:r>
          <a:r>
            <a:rPr lang="en-US" sz="1900" b="1" dirty="0"/>
            <a:t> Contribution</a:t>
          </a:r>
        </a:p>
      </dgm:t>
    </dgm:pt>
    <dgm:pt modelId="{E1E32EF8-48D2-4986-B307-5F62ED63CB44}" type="parTrans" cxnId="{4E305440-5483-4AA5-8B5B-20878E8CD98D}">
      <dgm:prSet/>
      <dgm:spPr/>
      <dgm:t>
        <a:bodyPr/>
        <a:lstStyle/>
        <a:p>
          <a:endParaRPr lang="en-US"/>
        </a:p>
      </dgm:t>
    </dgm:pt>
    <dgm:pt modelId="{98D535A7-88A0-47FB-B188-3C430F0C9292}" type="sibTrans" cxnId="{4E305440-5483-4AA5-8B5B-20878E8CD98D}">
      <dgm:prSet/>
      <dgm:spPr/>
      <dgm:t>
        <a:bodyPr/>
        <a:lstStyle/>
        <a:p>
          <a:endParaRPr lang="en-US"/>
        </a:p>
      </dgm:t>
    </dgm:pt>
    <dgm:pt modelId="{4BA505CC-19E6-45E7-94DB-02E41D9A6A0F}">
      <dgm:prSet/>
      <dgm:spPr>
        <a:solidFill>
          <a:srgbClr val="0372CE"/>
        </a:solidFill>
      </dgm:spPr>
      <dgm:t>
        <a:bodyPr/>
        <a:lstStyle/>
        <a:p>
          <a:r>
            <a:rPr lang="en-US" b="1"/>
            <a:t>Completed Homebuyer Counseling Course</a:t>
          </a:r>
          <a:endParaRPr lang="en-US" b="1" dirty="0"/>
        </a:p>
      </dgm:t>
    </dgm:pt>
    <dgm:pt modelId="{7F5EC7CA-3479-4954-AD8D-F0F982CF09B9}" type="parTrans" cxnId="{26ADB7B9-B227-4490-9379-6EF0BE148037}">
      <dgm:prSet/>
      <dgm:spPr/>
      <dgm:t>
        <a:bodyPr/>
        <a:lstStyle/>
        <a:p>
          <a:endParaRPr lang="en-US"/>
        </a:p>
      </dgm:t>
    </dgm:pt>
    <dgm:pt modelId="{8A6FC2C8-AC0A-47D5-9B57-DD6133B223BA}" type="sibTrans" cxnId="{26ADB7B9-B227-4490-9379-6EF0BE148037}">
      <dgm:prSet/>
      <dgm:spPr/>
      <dgm:t>
        <a:bodyPr/>
        <a:lstStyle/>
        <a:p>
          <a:endParaRPr lang="en-US"/>
        </a:p>
      </dgm:t>
    </dgm:pt>
    <dgm:pt modelId="{45C274C4-8EA5-481C-8266-AA930EC67E09}" type="pres">
      <dgm:prSet presAssocID="{5FF0D32A-E4E2-4C4C-A97C-63BC827A49D2}" presName="CompostProcess" presStyleCnt="0">
        <dgm:presLayoutVars>
          <dgm:dir/>
          <dgm:resizeHandles val="exact"/>
        </dgm:presLayoutVars>
      </dgm:prSet>
      <dgm:spPr/>
    </dgm:pt>
    <dgm:pt modelId="{3CB1009A-9C37-4B66-B785-4512EA96418C}" type="pres">
      <dgm:prSet presAssocID="{5FF0D32A-E4E2-4C4C-A97C-63BC827A49D2}" presName="arrow" presStyleLbl="bgShp" presStyleIdx="0" presStyleCnt="1"/>
      <dgm:spPr/>
    </dgm:pt>
    <dgm:pt modelId="{1B5A35A2-C8EE-47BE-9577-9621EEF0FD30}" type="pres">
      <dgm:prSet presAssocID="{5FF0D32A-E4E2-4C4C-A97C-63BC827A49D2}" presName="linearProcess" presStyleCnt="0"/>
      <dgm:spPr/>
    </dgm:pt>
    <dgm:pt modelId="{35172AAA-1E7A-451D-8F02-CAFDD3D9559C}" type="pres">
      <dgm:prSet presAssocID="{37C0AD13-CCF9-44AA-9768-F9123112970D}" presName="textNode" presStyleLbl="node1" presStyleIdx="0" presStyleCnt="4" custLinFactX="97578" custLinFactNeighborX="100000" custLinFactNeighborY="-3792">
        <dgm:presLayoutVars>
          <dgm:bulletEnabled val="1"/>
        </dgm:presLayoutVars>
      </dgm:prSet>
      <dgm:spPr/>
    </dgm:pt>
    <dgm:pt modelId="{C1AC4B1B-25C7-489A-A49D-22261E28F231}" type="pres">
      <dgm:prSet presAssocID="{6AE1EA1F-5ABF-468C-9618-9E496C2D4AFF}" presName="sibTrans" presStyleCnt="0"/>
      <dgm:spPr/>
    </dgm:pt>
    <dgm:pt modelId="{1F1F1EE9-76D4-4678-A759-6DB61B886C55}" type="pres">
      <dgm:prSet presAssocID="{53213200-EBA2-4F1C-B038-790F306B1D32}" presName="textNode" presStyleLbl="node1" presStyleIdx="1" presStyleCnt="4" custLinFactX="-98784" custLinFactNeighborX="-100000" custLinFactNeighborY="-4359">
        <dgm:presLayoutVars>
          <dgm:bulletEnabled val="1"/>
        </dgm:presLayoutVars>
      </dgm:prSet>
      <dgm:spPr/>
    </dgm:pt>
    <dgm:pt modelId="{BB6AC4F9-5D6F-4CFC-BBF7-803BC4AD3B44}" type="pres">
      <dgm:prSet presAssocID="{2CC50C02-C2F4-42C3-B268-5432D5315E5B}" presName="sibTrans" presStyleCnt="0"/>
      <dgm:spPr/>
    </dgm:pt>
    <dgm:pt modelId="{E0154614-AB72-4797-B8F9-BB868220BFB8}" type="pres">
      <dgm:prSet presAssocID="{EA21C0DB-CCFD-4D90-8A1E-1BE7C65078E6}" presName="textNode" presStyleLbl="node1" presStyleIdx="2" presStyleCnt="4" custLinFactNeighborX="-21358" custLinFactNeighborY="-3401">
        <dgm:presLayoutVars>
          <dgm:bulletEnabled val="1"/>
        </dgm:presLayoutVars>
      </dgm:prSet>
      <dgm:spPr/>
    </dgm:pt>
    <dgm:pt modelId="{99242C7D-7B1E-4583-812F-9C19334EB356}" type="pres">
      <dgm:prSet presAssocID="{98D535A7-88A0-47FB-B188-3C430F0C9292}" presName="sibTrans" presStyleCnt="0"/>
      <dgm:spPr/>
    </dgm:pt>
    <dgm:pt modelId="{4DC13FBE-DD51-473C-A8FA-C98FE7BADE01}" type="pres">
      <dgm:prSet presAssocID="{4BA505CC-19E6-45E7-94DB-02E41D9A6A0F}" presName="textNode" presStyleLbl="node1" presStyleIdx="3" presStyleCnt="4" custLinFactNeighborX="-21358" custLinFactNeighborY="-2834">
        <dgm:presLayoutVars>
          <dgm:bulletEnabled val="1"/>
        </dgm:presLayoutVars>
      </dgm:prSet>
      <dgm:spPr/>
    </dgm:pt>
  </dgm:ptLst>
  <dgm:cxnLst>
    <dgm:cxn modelId="{4E305440-5483-4AA5-8B5B-20878E8CD98D}" srcId="{5FF0D32A-E4E2-4C4C-A97C-63BC827A49D2}" destId="{EA21C0DB-CCFD-4D90-8A1E-1BE7C65078E6}" srcOrd="2" destOrd="0" parTransId="{E1E32EF8-48D2-4986-B307-5F62ED63CB44}" sibTransId="{98D535A7-88A0-47FB-B188-3C430F0C9292}"/>
    <dgm:cxn modelId="{EC16BC73-23CF-4435-B550-8951392D65CF}" srcId="{5FF0D32A-E4E2-4C4C-A97C-63BC827A49D2}" destId="{53213200-EBA2-4F1C-B038-790F306B1D32}" srcOrd="1" destOrd="0" parTransId="{5A66156A-33FD-4107-A99C-1D5910D3DB3F}" sibTransId="{2CC50C02-C2F4-42C3-B268-5432D5315E5B}"/>
    <dgm:cxn modelId="{9E008382-A929-40EA-9CBC-76DDF1E0B124}" type="presOf" srcId="{5FF0D32A-E4E2-4C4C-A97C-63BC827A49D2}" destId="{45C274C4-8EA5-481C-8266-AA930EC67E09}" srcOrd="0" destOrd="0" presId="urn:microsoft.com/office/officeart/2005/8/layout/hProcess9"/>
    <dgm:cxn modelId="{84F31CA0-35B5-479F-947E-F61959F652EC}" type="presOf" srcId="{EA21C0DB-CCFD-4D90-8A1E-1BE7C65078E6}" destId="{E0154614-AB72-4797-B8F9-BB868220BFB8}" srcOrd="0" destOrd="0" presId="urn:microsoft.com/office/officeart/2005/8/layout/hProcess9"/>
    <dgm:cxn modelId="{92B67CA7-C04C-456D-A746-274582E88BB9}" type="presOf" srcId="{37C0AD13-CCF9-44AA-9768-F9123112970D}" destId="{35172AAA-1E7A-451D-8F02-CAFDD3D9559C}" srcOrd="0" destOrd="0" presId="urn:microsoft.com/office/officeart/2005/8/layout/hProcess9"/>
    <dgm:cxn modelId="{BB7613B4-2360-4E10-A3F4-72328DAF1463}" srcId="{5FF0D32A-E4E2-4C4C-A97C-63BC827A49D2}" destId="{37C0AD13-CCF9-44AA-9768-F9123112970D}" srcOrd="0" destOrd="0" parTransId="{F5A85BDD-2D57-4F11-AE64-5FBC20F093F4}" sibTransId="{6AE1EA1F-5ABF-468C-9618-9E496C2D4AFF}"/>
    <dgm:cxn modelId="{26ADB7B9-B227-4490-9379-6EF0BE148037}" srcId="{5FF0D32A-E4E2-4C4C-A97C-63BC827A49D2}" destId="{4BA505CC-19E6-45E7-94DB-02E41D9A6A0F}" srcOrd="3" destOrd="0" parTransId="{7F5EC7CA-3479-4954-AD8D-F0F982CF09B9}" sibTransId="{8A6FC2C8-AC0A-47D5-9B57-DD6133B223BA}"/>
    <dgm:cxn modelId="{597363BB-F326-406A-8078-D3426C97F92D}" type="presOf" srcId="{53213200-EBA2-4F1C-B038-790F306B1D32}" destId="{1F1F1EE9-76D4-4678-A759-6DB61B886C55}" srcOrd="0" destOrd="0" presId="urn:microsoft.com/office/officeart/2005/8/layout/hProcess9"/>
    <dgm:cxn modelId="{310712C0-013D-4CBE-8E11-E62CDF00FBC1}" type="presOf" srcId="{4BA505CC-19E6-45E7-94DB-02E41D9A6A0F}" destId="{4DC13FBE-DD51-473C-A8FA-C98FE7BADE01}" srcOrd="0" destOrd="0" presId="urn:microsoft.com/office/officeart/2005/8/layout/hProcess9"/>
    <dgm:cxn modelId="{457D72AC-F92F-4318-95AC-D0C563FBD8F2}" type="presParOf" srcId="{45C274C4-8EA5-481C-8266-AA930EC67E09}" destId="{3CB1009A-9C37-4B66-B785-4512EA96418C}" srcOrd="0" destOrd="0" presId="urn:microsoft.com/office/officeart/2005/8/layout/hProcess9"/>
    <dgm:cxn modelId="{F39EDFC6-7356-4A83-B831-97AF06EE8290}" type="presParOf" srcId="{45C274C4-8EA5-481C-8266-AA930EC67E09}" destId="{1B5A35A2-C8EE-47BE-9577-9621EEF0FD30}" srcOrd="1" destOrd="0" presId="urn:microsoft.com/office/officeart/2005/8/layout/hProcess9"/>
    <dgm:cxn modelId="{D107C201-27A0-4C68-B25D-760503C8F0F5}" type="presParOf" srcId="{1B5A35A2-C8EE-47BE-9577-9621EEF0FD30}" destId="{35172AAA-1E7A-451D-8F02-CAFDD3D9559C}" srcOrd="0" destOrd="0" presId="urn:microsoft.com/office/officeart/2005/8/layout/hProcess9"/>
    <dgm:cxn modelId="{39FADFE9-3867-415B-99B7-E389E71481BF}" type="presParOf" srcId="{1B5A35A2-C8EE-47BE-9577-9621EEF0FD30}" destId="{C1AC4B1B-25C7-489A-A49D-22261E28F231}" srcOrd="1" destOrd="0" presId="urn:microsoft.com/office/officeart/2005/8/layout/hProcess9"/>
    <dgm:cxn modelId="{75F308B8-788E-4BC5-937F-B958852BD058}" type="presParOf" srcId="{1B5A35A2-C8EE-47BE-9577-9621EEF0FD30}" destId="{1F1F1EE9-76D4-4678-A759-6DB61B886C55}" srcOrd="2" destOrd="0" presId="urn:microsoft.com/office/officeart/2005/8/layout/hProcess9"/>
    <dgm:cxn modelId="{55D7331A-1BBA-4492-8A3A-DBAADCDC5B6E}" type="presParOf" srcId="{1B5A35A2-C8EE-47BE-9577-9621EEF0FD30}" destId="{BB6AC4F9-5D6F-4CFC-BBF7-803BC4AD3B44}" srcOrd="3" destOrd="0" presId="urn:microsoft.com/office/officeart/2005/8/layout/hProcess9"/>
    <dgm:cxn modelId="{6AF61F3B-5676-47A2-8A0A-22D2CDB9A820}" type="presParOf" srcId="{1B5A35A2-C8EE-47BE-9577-9621EEF0FD30}" destId="{E0154614-AB72-4797-B8F9-BB868220BFB8}" srcOrd="4" destOrd="0" presId="urn:microsoft.com/office/officeart/2005/8/layout/hProcess9"/>
    <dgm:cxn modelId="{6E93FBD0-F973-4AB6-90D7-16900CE4D17F}" type="presParOf" srcId="{1B5A35A2-C8EE-47BE-9577-9621EEF0FD30}" destId="{99242C7D-7B1E-4583-812F-9C19334EB356}" srcOrd="5" destOrd="0" presId="urn:microsoft.com/office/officeart/2005/8/layout/hProcess9"/>
    <dgm:cxn modelId="{C79EFAAF-FBF4-4B0A-888D-8051D9DFD085}" type="presParOf" srcId="{1B5A35A2-C8EE-47BE-9577-9621EEF0FD30}" destId="{4DC13FBE-DD51-473C-A8FA-C98FE7BADE0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05CFB-01FB-42DA-85D3-CF9711B2B5C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9DD5F-E8BB-484D-8B41-203303B6F077}">
      <dgm:prSet phldrT="[Text]" custT="1"/>
      <dgm:spPr>
        <a:solidFill>
          <a:schemeClr val="bg1"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u="none" kern="1200" dirty="0">
              <a:solidFill>
                <a:schemeClr val="accent1"/>
              </a:solidFill>
            </a:rPr>
            <a:t>Contact Us!</a:t>
          </a:r>
        </a:p>
        <a:p>
          <a:r>
            <a:rPr lang="en-US" sz="2800" b="1" u="sng" kern="1200" dirty="0">
              <a:solidFill>
                <a:schemeClr val="accent1"/>
              </a:solidFill>
            </a:rPr>
            <a:t>By Phone: </a:t>
          </a:r>
          <a:r>
            <a:rPr lang="en-US" sz="2800" kern="1200" dirty="0"/>
            <a:t>800.362.2944</a:t>
          </a:r>
        </a:p>
        <a:p>
          <a:r>
            <a:rPr lang="en-US" sz="2800" b="1" u="sng" kern="1200" dirty="0">
              <a:solidFill>
                <a:schemeClr val="accent1"/>
              </a:solidFill>
            </a:rPr>
            <a:t>By Email: </a:t>
          </a:r>
          <a:r>
            <a:rPr lang="en-US" sz="2300" b="0" u="none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fortifiedfund</a:t>
          </a:r>
          <a:r>
            <a:rPr lang="en-US" sz="2300" kern="1200" dirty="0">
              <a:hlinkClick xmlns:r="http://schemas.openxmlformats.org/officeDocument/2006/relationships" r:id="rId1"/>
            </a:rPr>
            <a:t>@fhlb.com</a:t>
          </a:r>
          <a:endParaRPr lang="en-US" sz="2300" kern="1200" dirty="0"/>
        </a:p>
        <a:p>
          <a:r>
            <a:rPr lang="en-US" sz="2300" kern="1200" dirty="0">
              <a:hlinkClick xmlns:r="http://schemas.openxmlformats.org/officeDocument/2006/relationships" r:id="rId2"/>
            </a:rPr>
            <a:t>heirs@fhlb.com</a:t>
          </a:r>
          <a:r>
            <a:rPr lang="en-US" sz="2300" kern="1200" dirty="0"/>
            <a:t> </a:t>
          </a:r>
        </a:p>
        <a:p>
          <a:r>
            <a:rPr lang="en-US" sz="2300" kern="1200" dirty="0">
              <a:hlinkClick xmlns:r="http://schemas.openxmlformats.org/officeDocument/2006/relationships" r:id="rId3"/>
            </a:rPr>
            <a:t>ahp@fhlb.com</a:t>
          </a:r>
          <a:r>
            <a:rPr lang="en-US" sz="2300" kern="1200" dirty="0"/>
            <a:t> </a:t>
          </a:r>
        </a:p>
      </dgm:t>
    </dgm:pt>
    <dgm:pt modelId="{BBF82E91-45C4-4A79-AD3C-7F042443BD18}" type="parTrans" cxnId="{2140BFCB-65E9-4056-813B-D33F493C98FD}">
      <dgm:prSet/>
      <dgm:spPr/>
      <dgm:t>
        <a:bodyPr/>
        <a:lstStyle/>
        <a:p>
          <a:endParaRPr lang="en-US"/>
        </a:p>
      </dgm:t>
    </dgm:pt>
    <dgm:pt modelId="{ADDFF892-547C-412A-A084-920AD8B67713}" type="sibTrans" cxnId="{2140BFCB-65E9-4056-813B-D33F493C98FD}">
      <dgm:prSet/>
      <dgm:spPr/>
      <dgm:t>
        <a:bodyPr/>
        <a:lstStyle/>
        <a:p>
          <a:endParaRPr lang="en-US"/>
        </a:p>
      </dgm:t>
    </dgm:pt>
    <dgm:pt modelId="{CA4E3510-4B4C-4F21-8EB6-FAFB6A31FB0A}" type="pres">
      <dgm:prSet presAssocID="{05A05CFB-01FB-42DA-85D3-CF9711B2B5CB}" presName="Name0" presStyleCnt="0">
        <dgm:presLayoutVars>
          <dgm:chMax val="7"/>
          <dgm:dir/>
          <dgm:resizeHandles val="exact"/>
        </dgm:presLayoutVars>
      </dgm:prSet>
      <dgm:spPr/>
    </dgm:pt>
    <dgm:pt modelId="{E9FE5D67-3287-4A33-9BDC-E31CD1C2A185}" type="pres">
      <dgm:prSet presAssocID="{05A05CFB-01FB-42DA-85D3-CF9711B2B5CB}" presName="ellipse1" presStyleLbl="vennNode1" presStyleIdx="0" presStyleCnt="1" custScaleX="110059" custLinFactNeighborX="23539" custLinFactNeighborY="292">
        <dgm:presLayoutVars>
          <dgm:bulletEnabled val="1"/>
        </dgm:presLayoutVars>
      </dgm:prSet>
      <dgm:spPr/>
    </dgm:pt>
  </dgm:ptLst>
  <dgm:cxnLst>
    <dgm:cxn modelId="{6218C303-7EC6-4D08-B1DA-03F523C7E74E}" type="presOf" srcId="{05A05CFB-01FB-42DA-85D3-CF9711B2B5CB}" destId="{CA4E3510-4B4C-4F21-8EB6-FAFB6A31FB0A}" srcOrd="0" destOrd="0" presId="urn:microsoft.com/office/officeart/2005/8/layout/rings+Icon"/>
    <dgm:cxn modelId="{F783BB0E-51B5-47C3-B15A-392656DE9012}" type="presOf" srcId="{8EF9DD5F-E8BB-484D-8B41-203303B6F077}" destId="{E9FE5D67-3287-4A33-9BDC-E31CD1C2A185}" srcOrd="0" destOrd="0" presId="urn:microsoft.com/office/officeart/2005/8/layout/rings+Icon"/>
    <dgm:cxn modelId="{2140BFCB-65E9-4056-813B-D33F493C98FD}" srcId="{05A05CFB-01FB-42DA-85D3-CF9711B2B5CB}" destId="{8EF9DD5F-E8BB-484D-8B41-203303B6F077}" srcOrd="0" destOrd="0" parTransId="{BBF82E91-45C4-4A79-AD3C-7F042443BD18}" sibTransId="{ADDFF892-547C-412A-A084-920AD8B67713}"/>
    <dgm:cxn modelId="{BF6F21B8-94FC-4980-8C58-6B476C956634}" type="presParOf" srcId="{CA4E3510-4B4C-4F21-8EB6-FAFB6A31FB0A}" destId="{E9FE5D67-3287-4A33-9BDC-E31CD1C2A185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1009A-9C37-4B66-B785-4512EA96418C}">
      <dsp:nvSpPr>
        <dsp:cNvPr id="0" name=""/>
        <dsp:cNvSpPr/>
      </dsp:nvSpPr>
      <dsp:spPr>
        <a:xfrm>
          <a:off x="666940" y="0"/>
          <a:ext cx="7558659" cy="33604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72AAA-1E7A-451D-8F02-CAFDD3D9559C}">
      <dsp:nvSpPr>
        <dsp:cNvPr id="0" name=""/>
        <dsp:cNvSpPr/>
      </dsp:nvSpPr>
      <dsp:spPr>
        <a:xfrm>
          <a:off x="2200272" y="957155"/>
          <a:ext cx="2140635" cy="1344168"/>
        </a:xfrm>
        <a:prstGeom prst="roundRect">
          <a:avLst/>
        </a:prstGeom>
        <a:solidFill>
          <a:srgbClr val="037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Household gross Income is below 80% Area Median Income</a:t>
          </a:r>
        </a:p>
      </dsp:txBody>
      <dsp:txXfrm>
        <a:off x="2265889" y="1022772"/>
        <a:ext cx="2009401" cy="1212934"/>
      </dsp:txXfrm>
    </dsp:sp>
    <dsp:sp modelId="{1F1F1EE9-76D4-4678-A759-6DB61B886C55}">
      <dsp:nvSpPr>
        <dsp:cNvPr id="0" name=""/>
        <dsp:cNvSpPr/>
      </dsp:nvSpPr>
      <dsp:spPr>
        <a:xfrm>
          <a:off x="30480" y="949533"/>
          <a:ext cx="2140635" cy="1344168"/>
        </a:xfrm>
        <a:prstGeom prst="roundRect">
          <a:avLst/>
        </a:prstGeom>
        <a:solidFill>
          <a:srgbClr val="037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First-Time Homebuyer*</a:t>
          </a:r>
        </a:p>
      </dsp:txBody>
      <dsp:txXfrm>
        <a:off x="96097" y="1015150"/>
        <a:ext cx="2009401" cy="1212934"/>
      </dsp:txXfrm>
    </dsp:sp>
    <dsp:sp modelId="{E0154614-AB72-4797-B8F9-BB868220BFB8}">
      <dsp:nvSpPr>
        <dsp:cNvPr id="0" name=""/>
        <dsp:cNvSpPr/>
      </dsp:nvSpPr>
      <dsp:spPr>
        <a:xfrm>
          <a:off x="4476926" y="962410"/>
          <a:ext cx="2140635" cy="1344168"/>
        </a:xfrm>
        <a:prstGeom prst="roundRect">
          <a:avLst/>
        </a:prstGeom>
        <a:solidFill>
          <a:srgbClr val="037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At Least </a:t>
          </a:r>
          <a:r>
            <a:rPr lang="en-US" sz="1900" b="1" kern="1200" dirty="0">
              <a:highlight>
                <a:srgbClr val="0372CE"/>
              </a:highlight>
            </a:rPr>
            <a:t>$500 </a:t>
          </a:r>
          <a:r>
            <a:rPr lang="en-US" sz="2000" b="1" kern="1200" dirty="0"/>
            <a:t>Homebuyer</a:t>
          </a:r>
          <a:r>
            <a:rPr lang="en-US" sz="1900" b="1" kern="1200" dirty="0"/>
            <a:t> Contribution</a:t>
          </a:r>
        </a:p>
      </dsp:txBody>
      <dsp:txXfrm>
        <a:off x="4542543" y="1028027"/>
        <a:ext cx="2009401" cy="1212934"/>
      </dsp:txXfrm>
    </dsp:sp>
    <dsp:sp modelId="{4DC13FBE-DD51-473C-A8FA-C98FE7BADE01}">
      <dsp:nvSpPr>
        <dsp:cNvPr id="0" name=""/>
        <dsp:cNvSpPr/>
      </dsp:nvSpPr>
      <dsp:spPr>
        <a:xfrm>
          <a:off x="6724593" y="970032"/>
          <a:ext cx="2140635" cy="1344168"/>
        </a:xfrm>
        <a:prstGeom prst="roundRect">
          <a:avLst/>
        </a:prstGeom>
        <a:solidFill>
          <a:srgbClr val="0372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Completed Homebuyer Counseling Course</a:t>
          </a:r>
          <a:endParaRPr lang="en-US" sz="1900" b="1" kern="1200" dirty="0"/>
        </a:p>
      </dsp:txBody>
      <dsp:txXfrm>
        <a:off x="6790210" y="1035649"/>
        <a:ext cx="2009401" cy="1212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5D67-3287-4A33-9BDC-E31CD1C2A185}">
      <dsp:nvSpPr>
        <dsp:cNvPr id="0" name=""/>
        <dsp:cNvSpPr/>
      </dsp:nvSpPr>
      <dsp:spPr>
        <a:xfrm>
          <a:off x="310768" y="0"/>
          <a:ext cx="4397038" cy="399516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accent1"/>
              </a:solidFill>
            </a:rPr>
            <a:t>Contact Us!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accent1"/>
              </a:solidFill>
            </a:rPr>
            <a:t>By Phone: </a:t>
          </a:r>
          <a:r>
            <a:rPr lang="en-US" sz="2800" kern="1200" dirty="0"/>
            <a:t>800.362.2944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accent1"/>
              </a:solidFill>
            </a:rPr>
            <a:t>By Email: </a:t>
          </a:r>
          <a:r>
            <a:rPr lang="en-US" sz="2300" b="0" u="none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fortifiedfund</a:t>
          </a:r>
          <a:r>
            <a:rPr lang="en-US" sz="2300" kern="1200" dirty="0">
              <a:hlinkClick xmlns:r="http://schemas.openxmlformats.org/officeDocument/2006/relationships" r:id="rId1"/>
            </a:rPr>
            <a:t>@fhlb.com</a:t>
          </a:r>
          <a:endParaRPr lang="en-US" sz="23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linkClick xmlns:r="http://schemas.openxmlformats.org/officeDocument/2006/relationships" r:id="rId2"/>
            </a:rPr>
            <a:t>heirs@fhlb.com</a:t>
          </a:r>
          <a:r>
            <a:rPr lang="en-US" sz="23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linkClick xmlns:r="http://schemas.openxmlformats.org/officeDocument/2006/relationships" r:id="rId3"/>
            </a:rPr>
            <a:t>ahp@fhlb.com</a:t>
          </a:r>
          <a:r>
            <a:rPr lang="en-US" sz="2300" kern="1200" dirty="0"/>
            <a:t> </a:t>
          </a:r>
        </a:p>
      </dsp:txBody>
      <dsp:txXfrm>
        <a:off x="954699" y="585078"/>
        <a:ext cx="3109176" cy="2825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A152-DD22-4112-9175-5A7DC651AC0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1F40F-7032-4F8A-B198-EFAF7D00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22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Member cap will be </a:t>
            </a:r>
            <a:r>
              <a:rPr lang="en-US" dirty="0" err="1"/>
              <a:t>150K</a:t>
            </a:r>
            <a:r>
              <a:rPr lang="en-US" dirty="0"/>
              <a:t> per offering and it will not roll over into subsequent offerings. </a:t>
            </a:r>
          </a:p>
          <a:p>
            <a:r>
              <a:rPr lang="en-US" dirty="0"/>
              <a:t>Funding will be available on a first-come, first-served basis at the beginning of each allocation offering,.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949C-3782-9BB8-8E75-1DCB2B4B7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12771-ED45-F2A3-C6A0-59B4172E2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C25EC-6116-4E04-B019-429E8EDF8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Asterisk placed *- first time </a:t>
            </a:r>
            <a:r>
              <a:rPr lang="en-US"/>
              <a:t>homebuyer attestation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36D28-BA39-8215-682A-9198CADA9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37A20-C687-4A2A-9993-AAF792036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1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F1A1-4C5E-9489-B304-1C365D5BB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0ADF6-BFB0-9E7A-FAC7-B8E6A6F3E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8A5F8-E1B6-48FA-16C4-C6C4285CA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7F996-A8BC-AB6D-17C8-5B79164A5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5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2784-8EE0-7AF3-5793-BB687FD44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AF61A-1A8A-8DCF-06F0-7DD71CBD2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1CB562-EA31-D6B2-1927-752DB2CA1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5F4D6-851D-0065-D60B-42957DB53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892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utilize the Community Investment department analysts.</a:t>
            </a:r>
          </a:p>
          <a:p>
            <a:r>
              <a:rPr lang="en-US"/>
              <a:t>We can see your application as soon as it is in the online portal.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168CD-28A7-45AB-95D3-5E7166BC7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90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9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15A24-7207-49F0-A7D7-2E83B410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92D6C-3105-DB1E-DE3B-DD73009EE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AECAD-A757-7A90-EE9B-EA2AE2A82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1F3E4-F5A6-9390-BDAC-1659CF66A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1E19E-F150-40E5-9C32-8A23990FA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91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1E19E-F150-40E5-9C32-8A23990FA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1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646A4-02EF-B63C-897C-7DBF1961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148AC-0ED6-2738-9E25-C74EBC708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B882D-8045-1908-2368-20DD4DD2C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70E0C-B56F-01B0-376B-3EB0147D1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5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</a:rPr>
              <a:t>This is a</a:t>
            </a:r>
            <a:r>
              <a:rPr lang="en-US" sz="1900" dirty="0">
                <a:solidFill>
                  <a:srgbClr val="221F1F"/>
                </a:solidFill>
                <a:latin typeface="Garamond" panose="02020404030301010803" pitchFamily="18" charset="0"/>
              </a:rPr>
              <a:t>n opportunity for members to partner with organizations in their communities to supply capital that is aimed at providing solutions to heirs’ property.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Heirs’ property refers to property inherited without a will or legal documentation of ownership. As property is passed down, each successive generation generally results in more heirs being added to the inheritance. The absence of a deed or will can become more complicated as time passes. If left unresolved, it prevents the ability to sell, collateralize, improve, or otherwise transfer the property. Heirs’ property is a barrier to the accumulation of generational wealth, leads to neighborhood blight, and is a pervasive issue that disproportionately impacts racial and ethnic minority, low-wealth, and distressed urban and rural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4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13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D1ED5-3755-44AF-9CFE-70E51077C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707" y="3952240"/>
            <a:ext cx="8832427" cy="1158240"/>
          </a:xfrm>
          <a:solidFill>
            <a:schemeClr val="bg1"/>
          </a:solidFill>
        </p:spPr>
        <p:txBody>
          <a:bodyPr/>
          <a:lstStyle>
            <a:lvl1pPr algn="l">
              <a:lnSpc>
                <a:spcPts val="3800"/>
              </a:lnSpc>
              <a:defRPr sz="3600" b="0">
                <a:solidFill>
                  <a:srgbClr val="0071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347" y="5312232"/>
            <a:ext cx="9043368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707" y="3952240"/>
            <a:ext cx="8832427" cy="1158240"/>
          </a:xfrm>
          <a:solidFill>
            <a:schemeClr val="bg1"/>
          </a:solidFill>
        </p:spPr>
        <p:txBody>
          <a:bodyPr/>
          <a:lstStyle>
            <a:lvl1pPr algn="l">
              <a:lnSpc>
                <a:spcPts val="3800"/>
              </a:lnSpc>
              <a:defRPr sz="3600" b="0">
                <a:solidFill>
                  <a:srgbClr val="0071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347" y="5312232"/>
            <a:ext cx="9043368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8699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7215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8833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0107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3434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12166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2533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4" y="1208315"/>
            <a:ext cx="9983013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3535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602676"/>
            <a:ext cx="292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3329047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22" y="1265022"/>
            <a:ext cx="9980804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7953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386-277B-4248-9DC5-4DBABAD7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46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871541" y="5978302"/>
            <a:ext cx="8209280" cy="475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9090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2202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71767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32518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38591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602676"/>
            <a:ext cx="292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04470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4" y="1208315"/>
            <a:ext cx="9983013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29463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22" y="1265022"/>
            <a:ext cx="9980804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73067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6834" y="1184475"/>
            <a:ext cx="10833100" cy="532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4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599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8871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70228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38966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4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3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38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7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22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200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386-277B-4248-9DC5-4DBABAD7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824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78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350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81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58895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707" y="3952240"/>
            <a:ext cx="8832427" cy="1158240"/>
          </a:xfrm>
          <a:solidFill>
            <a:schemeClr val="bg1"/>
          </a:solidFill>
        </p:spPr>
        <p:txBody>
          <a:bodyPr/>
          <a:lstStyle>
            <a:lvl1pPr algn="l">
              <a:lnSpc>
                <a:spcPts val="3800"/>
              </a:lnSpc>
              <a:defRPr sz="3600" b="0">
                <a:solidFill>
                  <a:srgbClr val="0071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347" y="5312232"/>
            <a:ext cx="9043368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105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174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6834" y="1184475"/>
            <a:ext cx="10833100" cy="532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00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354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86967" y="1193601"/>
            <a:ext cx="10883900" cy="52752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27833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86834" y="1193800"/>
            <a:ext cx="10344151" cy="5100638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0008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93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6967" y="1202526"/>
            <a:ext cx="10896600" cy="52371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5618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65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411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5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583425"/>
            <a:ext cx="292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7795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916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091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36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644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386-277B-4248-9DC5-4DBABAD7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588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i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707" y="3952240"/>
            <a:ext cx="8832427" cy="1158240"/>
          </a:xfrm>
          <a:solidFill>
            <a:schemeClr val="bg1"/>
          </a:solidFill>
        </p:spPr>
        <p:txBody>
          <a:bodyPr/>
          <a:lstStyle>
            <a:lvl1pPr algn="l">
              <a:lnSpc>
                <a:spcPts val="3800"/>
              </a:lnSpc>
              <a:defRPr sz="3600" b="0">
                <a:solidFill>
                  <a:srgbClr val="0071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8347" y="5312232"/>
            <a:ext cx="9043368" cy="45720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480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2871541" y="5978302"/>
            <a:ext cx="8209280" cy="475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97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4133" y="1175657"/>
            <a:ext cx="10905067" cy="50473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15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180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013" y="598773"/>
            <a:ext cx="996076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94545" y="1251857"/>
            <a:ext cx="6787408" cy="49711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205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3692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3692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9003" y="1484101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9003" y="3990850"/>
            <a:ext cx="5012267" cy="1920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3692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9003" y="1142356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3692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29003" y="3666100"/>
            <a:ext cx="5012267" cy="33250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 b="1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326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602515" y="1208315"/>
            <a:ext cx="4829299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914400" indent="-169863" algn="l">
              <a:defRPr sz="1800"/>
            </a:lvl4pPr>
            <a:lvl5pPr marL="1258888" indent="-225425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293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4" y="1208315"/>
            <a:ext cx="9983013" cy="4931703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marL="688975" indent="-169863" algn="l">
              <a:defRPr sz="1800"/>
            </a:lvl3pPr>
            <a:lvl4pPr marL="1033463" indent="-228600" algn="l">
              <a:defRPr sz="1800"/>
            </a:lvl4pPr>
            <a:lvl5pPr marL="1317625" indent="-225425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347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602676"/>
            <a:ext cx="292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770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386-277B-4248-9DC5-4DBABAD7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284514"/>
            <a:ext cx="10825019" cy="4855503"/>
          </a:xfrm>
        </p:spPr>
        <p:txBody>
          <a:bodyPr>
            <a:normAutofit/>
          </a:bodyPr>
          <a:lstStyle>
            <a:lvl1pPr marL="225425" indent="-225425" algn="l">
              <a:defRPr sz="2400"/>
            </a:lvl1pPr>
            <a:lvl2pPr algn="l">
              <a:defRPr sz="1600"/>
            </a:lvl2pPr>
            <a:lvl3pPr marL="688975" indent="-169863" algn="l">
              <a:defRPr sz="1600"/>
            </a:lvl3pPr>
            <a:lvl4pPr marL="1030288" indent="-285750"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75014" y="602676"/>
            <a:ext cx="292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>
                <a:solidFill>
                  <a:srgbClr val="0071CE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2197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8346" y="5213337"/>
            <a:ext cx="9159481" cy="800661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12400" y="6064033"/>
            <a:ext cx="7137400" cy="62071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1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1386-277B-4248-9DC5-4DBABAD7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0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4" y="598773"/>
            <a:ext cx="99830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3" y="1208314"/>
            <a:ext cx="11107387" cy="4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4437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C4F195-123C-4AEE-96D6-BBF55DBF0B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HLB_logo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166688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3225" indent="-17145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Calibri" panose="020F0502020204030204" pitchFamily="34" charset="0"/>
        <a:buChar char="˃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713" indent="-1778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138" indent="-22542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4" y="598773"/>
            <a:ext cx="99830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3" y="1208314"/>
            <a:ext cx="11107387" cy="4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FHLB_logo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166688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3225" indent="-17145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Calibri" panose="020F0502020204030204" pitchFamily="34" charset="0"/>
        <a:buChar char="˃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713" indent="-1778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138" indent="-22542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HLB_logo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18EF277-50E3-4FBB-B6E4-A57AE4627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4/28/2026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F195-123C-4AEE-96D6-BBF55DBF0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HLB_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723" y="162445"/>
            <a:ext cx="9984439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26" y="855878"/>
            <a:ext cx="11636044" cy="547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FHLB_logo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52" y="12688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6" r:id="rId15"/>
    <p:sldLayoutId id="2147483747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1963" indent="-2301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2625" indent="-220663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Calibri" panose="020F0502020204030204" pitchFamily="34" charset="0"/>
        <a:buChar char="˃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3177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6175" indent="-23177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4" y="598773"/>
            <a:ext cx="9983013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3" y="1208314"/>
            <a:ext cx="11107387" cy="4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FHLB_logo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64" y="577205"/>
            <a:ext cx="151021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8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166688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3225" indent="-17145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66688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Calibri" panose="020F0502020204030204" pitchFamily="34" charset="0"/>
        <a:buChar char="˃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7713" indent="-1778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138" indent="-225425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Tw Cen MT" panose="020B0602020104020603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CC1F2-5C23-45C3-9EB1-528DD49F25A7}"/>
              </a:ext>
            </a:extLst>
          </p:cNvPr>
          <p:cNvSpPr txBox="1"/>
          <p:nvPr/>
        </p:nvSpPr>
        <p:spPr>
          <a:xfrm>
            <a:off x="-1" y="5283201"/>
            <a:ext cx="12191999" cy="161582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FHLB Program Overview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1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68463C-C2AE-B81A-D04E-45C42ADE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7230" y="5312232"/>
            <a:ext cx="7565571" cy="457200"/>
          </a:xfrm>
        </p:spPr>
        <p:txBody>
          <a:bodyPr/>
          <a:lstStyle/>
          <a:p>
            <a:r>
              <a:rPr lang="en-US" sz="2800" dirty="0"/>
              <a:t>Housing Assistance for Veterans (HAVEN)</a:t>
            </a:r>
          </a:p>
        </p:txBody>
      </p:sp>
    </p:spTree>
    <p:extLst>
      <p:ext uri="{BB962C8B-B14F-4D97-AF65-F5344CB8AC3E}">
        <p14:creationId xmlns:p14="http://schemas.microsoft.com/office/powerpoint/2010/main" val="59247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79600" y="1622324"/>
            <a:ext cx="8178800" cy="4600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Provides owner-occupied housing grants for eligible military families through member financial institutions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rgbClr val="0071CE"/>
                </a:solidFill>
              </a:rPr>
              <a:t>U.S. veterans and active-duty, reserve or National Guard service members </a:t>
            </a:r>
            <a:r>
              <a:rPr lang="en-US" sz="2000" dirty="0">
                <a:solidFill>
                  <a:schemeClr val="tx1"/>
                </a:solidFill>
              </a:rPr>
              <a:t>who have a service-related disability</a:t>
            </a:r>
          </a:p>
          <a:p>
            <a:pPr algn="just"/>
            <a:r>
              <a:rPr lang="en-US" sz="2000" dirty="0">
                <a:solidFill>
                  <a:srgbClr val="0071CE"/>
                </a:solidFill>
              </a:rPr>
              <a:t>Gold Star Families </a:t>
            </a:r>
            <a:r>
              <a:rPr lang="en-US" sz="2000" dirty="0">
                <a:solidFill>
                  <a:schemeClr val="tx1"/>
                </a:solidFill>
              </a:rPr>
              <a:t>who are the immediate family member(s) of a fallen service member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Household income qualification = </a:t>
            </a:r>
            <a:r>
              <a:rPr lang="en-US" sz="2000" dirty="0">
                <a:solidFill>
                  <a:srgbClr val="0071CE"/>
                </a:solidFill>
              </a:rPr>
              <a:t>165% of Area Median Income (AMI)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71CE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HAVEN assisted properties must be a </a:t>
            </a:r>
            <a:r>
              <a:rPr lang="en-US" sz="2000" dirty="0">
                <a:solidFill>
                  <a:srgbClr val="0071CE"/>
                </a:solidFill>
              </a:rPr>
              <a:t>primary residence </a:t>
            </a:r>
            <a:r>
              <a:rPr lang="en-US" sz="2000" dirty="0">
                <a:solidFill>
                  <a:schemeClr val="tx1"/>
                </a:solidFill>
              </a:rPr>
              <a:t>and located </a:t>
            </a:r>
            <a:r>
              <a:rPr lang="en-US" sz="2000" dirty="0">
                <a:solidFill>
                  <a:srgbClr val="0071CE"/>
                </a:solidFill>
              </a:rPr>
              <a:t>in the District of Arkansas, Louisiana, Mississippi, New Mexico or Texas.</a:t>
            </a:r>
          </a:p>
        </p:txBody>
      </p:sp>
      <p:pic>
        <p:nvPicPr>
          <p:cNvPr id="5" name="Picture 2" descr="image014">
            <a:extLst>
              <a:ext uri="{FF2B5EF4-FFF2-40B4-BE49-F238E27FC236}">
                <a16:creationId xmlns:a16="http://schemas.microsoft.com/office/drawing/2014/main" id="{8C8C4983-7215-08B3-288A-EF1BC2E9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51" y="512126"/>
            <a:ext cx="2921899" cy="7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3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5B9A-476F-1E83-F64E-3A6E5BBC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HAVEN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F4E7E-7777-371F-948F-58190C4E0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1" y="1175657"/>
            <a:ext cx="4314722" cy="5047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Available funding for 2026: </a:t>
            </a:r>
            <a:r>
              <a:rPr lang="en-US" sz="2000" dirty="0">
                <a:solidFill>
                  <a:srgbClr val="00B050"/>
                </a:solidFill>
              </a:rPr>
              <a:t>$1,000,000</a:t>
            </a:r>
          </a:p>
          <a:p>
            <a:r>
              <a:rPr lang="en-US" sz="2000" dirty="0">
                <a:solidFill>
                  <a:srgbClr val="0071CE"/>
                </a:solidFill>
              </a:rPr>
              <a:t>Applications accepted on January 15, 2026 &amp; July 1, 2026, until funds exhausted</a:t>
            </a:r>
          </a:p>
          <a:p>
            <a:r>
              <a:rPr lang="en-US" sz="2000" dirty="0">
                <a:solidFill>
                  <a:srgbClr val="0071CE"/>
                </a:solidFill>
              </a:rPr>
              <a:t>First come, first served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Up to $25,000 </a:t>
            </a:r>
            <a:r>
              <a:rPr lang="en-US" sz="2000" dirty="0">
                <a:solidFill>
                  <a:schemeClr val="tx1"/>
                </a:solidFill>
              </a:rPr>
              <a:t>in HAVEN funds per household can be used for the following purposes: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Necessary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1CE"/>
                </a:solidFill>
              </a:rPr>
              <a:t>home modifications or repairs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Up to $750 intermediary fee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Property inspections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Offset </a:t>
            </a:r>
            <a:r>
              <a:rPr lang="en-US" sz="2000" dirty="0">
                <a:solidFill>
                  <a:srgbClr val="0071CE"/>
                </a:solidFill>
              </a:rPr>
              <a:t>construction costs </a:t>
            </a:r>
            <a:r>
              <a:rPr lang="en-US" sz="2000" dirty="0">
                <a:solidFill>
                  <a:schemeClr val="tx1"/>
                </a:solidFill>
              </a:rPr>
              <a:t>for a newly constructed home</a:t>
            </a:r>
            <a:endParaRPr lang="en-US" sz="2000" dirty="0">
              <a:solidFill>
                <a:srgbClr val="0071CE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A person hugging a person&#10;&#10;Description automatically generated with low confidence">
            <a:extLst>
              <a:ext uri="{FF2B5EF4-FFF2-40B4-BE49-F238E27FC236}">
                <a16:creationId xmlns:a16="http://schemas.microsoft.com/office/drawing/2014/main" id="{1FC14EFE-970A-FA28-D123-7B1ADE2C8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6515838" y="1908688"/>
            <a:ext cx="4073504" cy="33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2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5B9A-476F-1E83-F64E-3A6E5BBC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Payment and Closing Cost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F4E7E-7777-371F-948F-58190C4E0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0" y="1175657"/>
            <a:ext cx="8788400" cy="50473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B050"/>
                </a:solidFill>
              </a:rPr>
              <a:t>Up to $25,000</a:t>
            </a:r>
            <a:r>
              <a:rPr lang="en-US" sz="2000" dirty="0">
                <a:solidFill>
                  <a:schemeClr val="tx1"/>
                </a:solidFill>
              </a:rPr>
              <a:t> in HAVEN funds per household may be used for </a:t>
            </a:r>
            <a:r>
              <a:rPr lang="en-US" sz="2000" dirty="0">
                <a:solidFill>
                  <a:srgbClr val="0071CE"/>
                </a:solidFill>
              </a:rPr>
              <a:t>down payment and closing cost assistance </a:t>
            </a:r>
            <a:r>
              <a:rPr lang="en-US" sz="2000" dirty="0">
                <a:solidFill>
                  <a:schemeClr val="tx1"/>
                </a:solidFill>
              </a:rPr>
              <a:t>to purchase a primary residence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Available only to </a:t>
            </a:r>
            <a:r>
              <a:rPr lang="en-US" sz="2000" dirty="0">
                <a:solidFill>
                  <a:srgbClr val="0071CE"/>
                </a:solidFill>
              </a:rPr>
              <a:t>qualified first-time homebuyers</a:t>
            </a:r>
            <a:r>
              <a:rPr lang="en-US" sz="2000" dirty="0">
                <a:solidFill>
                  <a:schemeClr val="tx1"/>
                </a:solidFill>
              </a:rPr>
              <a:t> (same definition as HELP)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1CE"/>
                </a:solidFill>
              </a:rPr>
              <a:t>Homeowner counseling </a:t>
            </a:r>
            <a:r>
              <a:rPr lang="en-US" sz="2000" dirty="0">
                <a:solidFill>
                  <a:schemeClr val="tx1"/>
                </a:solidFill>
              </a:rPr>
              <a:t>required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1CE"/>
                </a:solidFill>
              </a:rPr>
              <a:t>No cash back </a:t>
            </a:r>
            <a:r>
              <a:rPr lang="en-US" sz="2000" dirty="0">
                <a:solidFill>
                  <a:schemeClr val="tx1"/>
                </a:solidFill>
              </a:rPr>
              <a:t>allowed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71CE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02B6D716-C256-3DC0-17F5-D9BDEA075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6" y="3548684"/>
            <a:ext cx="4967109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27B0-3FBE-71EE-6642-81B3B5875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50D5-0759-DDB9-B1D1-FF94E31B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Fund</a:t>
            </a:r>
          </a:p>
        </p:txBody>
      </p:sp>
    </p:spTree>
    <p:extLst>
      <p:ext uri="{BB962C8B-B14F-4D97-AF65-F5344CB8AC3E}">
        <p14:creationId xmlns:p14="http://schemas.microsoft.com/office/powerpoint/2010/main" val="329188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ECF5-3A20-3024-3CE8-AA51E701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Pathway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944C3-2367-BED0-5AB2-629E72728E05}"/>
              </a:ext>
            </a:extLst>
          </p:cNvPr>
          <p:cNvSpPr txBox="1"/>
          <p:nvPr/>
        </p:nvSpPr>
        <p:spPr>
          <a:xfrm>
            <a:off x="475015" y="1510322"/>
            <a:ext cx="4949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What Is the </a:t>
            </a:r>
            <a:r>
              <a:rPr lang="en-US" sz="2400" b="1" dirty="0">
                <a:solidFill>
                  <a:srgbClr val="0071CE"/>
                </a:solidFill>
                <a:latin typeface="Calibri"/>
              </a:rPr>
              <a:t>Pathway Fund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?</a:t>
            </a:r>
          </a:p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Formerly known as the </a:t>
            </a:r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Heirs’ Property Program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the </a:t>
            </a:r>
            <a:r>
              <a:rPr lang="en-US" sz="2400" dirty="0">
                <a:solidFill>
                  <a:srgbClr val="0071CE"/>
                </a:solidFill>
                <a:latin typeface="Calibri"/>
              </a:rPr>
              <a:t>Pathway Fund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supports efforts to resolve and prevent heirs’ property issues—land passed down without a will, often resulting in clouded titles and legal vulnerability.</a:t>
            </a:r>
          </a:p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Helps to create a clearer path to ownership, stability, and intergenerational wealth.</a:t>
            </a:r>
          </a:p>
        </p:txBody>
      </p:sp>
      <p:pic>
        <p:nvPicPr>
          <p:cNvPr id="5" name="Picture 4" descr="White house with front yard">
            <a:extLst>
              <a:ext uri="{FF2B5EF4-FFF2-40B4-BE49-F238E27FC236}">
                <a16:creationId xmlns:a16="http://schemas.microsoft.com/office/drawing/2014/main" id="{0F9FA29B-D103-3277-9D49-5F0BC4765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4" y="1510322"/>
            <a:ext cx="48005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D777-0168-4F57-61FD-3816F295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Pathway Fund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3F71E-173C-A8E0-81B2-7BB8D653ABB9}"/>
              </a:ext>
            </a:extLst>
          </p:cNvPr>
          <p:cNvSpPr txBox="1"/>
          <p:nvPr/>
        </p:nvSpPr>
        <p:spPr>
          <a:xfrm>
            <a:off x="475014" y="1537441"/>
            <a:ext cx="888387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424242"/>
                </a:solidFill>
                <a:latin typeface="Segoe Sans"/>
              </a:rPr>
              <a:t>Heirs' Property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 refers to land or real estate that is passed down informally—often without a will—resulting in multiple family members holding fractional ownership.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2000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This can create legal and financial complications, such as: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Difficulty in securing loans or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Vulnerability to forced sales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Barriers to home repairs or improvements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424242"/>
              </a:solidFill>
              <a:latin typeface="Segoe Sans"/>
            </a:endParaRP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The </a:t>
            </a:r>
            <a:r>
              <a:rPr lang="en-US" sz="2000" b="1" dirty="0">
                <a:solidFill>
                  <a:srgbClr val="0071CE"/>
                </a:solidFill>
                <a:latin typeface="Segoe Sans"/>
              </a:rPr>
              <a:t>Pathway Fund 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supports organizations that work to </a:t>
            </a:r>
            <a:r>
              <a:rPr lang="en-US" sz="2000" b="1" i="1" dirty="0">
                <a:solidFill>
                  <a:srgbClr val="424242"/>
                </a:solidFill>
                <a:latin typeface="Segoe Sans"/>
              </a:rPr>
              <a:t>resolve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 tangled property titles, as well as support the </a:t>
            </a:r>
            <a:r>
              <a:rPr lang="en-US" sz="2000" b="1" i="1" dirty="0">
                <a:solidFill>
                  <a:srgbClr val="424242"/>
                </a:solidFill>
                <a:latin typeface="Segoe Sans"/>
              </a:rPr>
              <a:t>prevention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 of these issues in the future.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424242"/>
              </a:solidFill>
              <a:latin typeface="Segoe Sans"/>
            </a:endParaRPr>
          </a:p>
        </p:txBody>
      </p:sp>
    </p:spTree>
    <p:extLst>
      <p:ext uri="{BB962C8B-B14F-4D97-AF65-F5344CB8AC3E}">
        <p14:creationId xmlns:p14="http://schemas.microsoft.com/office/powerpoint/2010/main" val="315311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E711-5251-C57B-8D0F-8B7C48B1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$3 Million in Funding for Pathway Fund In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D58E5-762E-DD6F-A555-9AFB58FF24B4}"/>
              </a:ext>
            </a:extLst>
          </p:cNvPr>
          <p:cNvSpPr txBox="1"/>
          <p:nvPr/>
        </p:nvSpPr>
        <p:spPr>
          <a:xfrm>
            <a:off x="1880260" y="1349829"/>
            <a:ext cx="8036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Available for FHLB Dallas members to support organizations that address heirs’ property issues.</a:t>
            </a:r>
          </a:p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1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Remediation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Grants of </a:t>
            </a:r>
            <a:r>
              <a:rPr lang="en-US" sz="2400" dirty="0">
                <a:solidFill>
                  <a:srgbClr val="0071CE"/>
                </a:solidFill>
                <a:latin typeface="Calibri"/>
              </a:rPr>
              <a:t>up to $150,000 to clear tangled titles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and remediate heirs’ property issues</a:t>
            </a:r>
          </a:p>
          <a:p>
            <a:pPr lvl="1"/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vl="1"/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Prevention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Grants of </a:t>
            </a:r>
            <a:r>
              <a:rPr lang="en-US" sz="2400" dirty="0">
                <a:solidFill>
                  <a:srgbClr val="0071CE"/>
                </a:solidFill>
                <a:latin typeface="Calibri"/>
              </a:rPr>
              <a:t>up to $25,000 for education and prevention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through individual training and succession planning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New in 2026: Organizations may receive up to $175,000 if providing both remediation and prevention services.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Member Cap is $700,000</a:t>
            </a:r>
          </a:p>
          <a:p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Applications will be accepted </a:t>
            </a:r>
            <a:r>
              <a:rPr lang="en-US" sz="2400" dirty="0">
                <a:solidFill>
                  <a:srgbClr val="0071CE"/>
                </a:solidFill>
                <a:latin typeface="Calibri"/>
              </a:rPr>
              <a:t>August 3 – 21.</a:t>
            </a:r>
          </a:p>
        </p:txBody>
      </p:sp>
    </p:spTree>
    <p:extLst>
      <p:ext uri="{BB962C8B-B14F-4D97-AF65-F5344CB8AC3E}">
        <p14:creationId xmlns:p14="http://schemas.microsoft.com/office/powerpoint/2010/main" val="23207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9F8F-4037-4B69-CFD2-DB42D41B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Co-applicants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2E51-912D-F663-C83D-1DEC9C9616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0" y="1175657"/>
            <a:ext cx="8331200" cy="537952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Organizations must be located in the Dallas District (</a:t>
            </a:r>
            <a:r>
              <a:rPr lang="en-US" dirty="0">
                <a:solidFill>
                  <a:srgbClr val="0071CE"/>
                </a:solidFill>
              </a:rPr>
              <a:t>AR, LA, MS, NM, TX</a:t>
            </a:r>
            <a:r>
              <a:rPr lang="en-US" dirty="0"/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Includes </a:t>
            </a:r>
            <a:r>
              <a:rPr lang="en-US" dirty="0">
                <a:solidFill>
                  <a:srgbClr val="0071C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non-profits, governmental, and tribal entities </a:t>
            </a:r>
            <a:endParaRPr lang="en-US" dirty="0"/>
          </a:p>
          <a:p>
            <a:r>
              <a:rPr lang="en-US" dirty="0">
                <a:solidFill>
                  <a:srgbClr val="0071CE"/>
                </a:solidFill>
              </a:rPr>
              <a:t>Actively participating</a:t>
            </a:r>
            <a:r>
              <a:rPr lang="en-US" dirty="0">
                <a:latin typeface="Calibri" panose="020F0502020204030204" pitchFamily="34" charset="0"/>
              </a:rPr>
              <a:t> in heir’s property remediation or prevention and provide past two years of history</a:t>
            </a:r>
          </a:p>
          <a:p>
            <a:pPr lvl="1"/>
            <a:r>
              <a:rPr lang="en-US" dirty="0"/>
              <a:t>Cleared titles</a:t>
            </a:r>
          </a:p>
          <a:p>
            <a:pPr lvl="1"/>
            <a:r>
              <a:rPr lang="en-US" dirty="0"/>
              <a:t>Executed wills/deeds</a:t>
            </a:r>
          </a:p>
          <a:p>
            <a:pPr lvl="1"/>
            <a:r>
              <a:rPr lang="en-US" dirty="0"/>
              <a:t>Property financial literacy training/succession planning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Spend the funds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within one year</a:t>
            </a:r>
          </a:p>
        </p:txBody>
      </p:sp>
    </p:spTree>
    <p:extLst>
      <p:ext uri="{BB962C8B-B14F-4D97-AF65-F5344CB8AC3E}">
        <p14:creationId xmlns:p14="http://schemas.microsoft.com/office/powerpoint/2010/main" val="284427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85F0-E4A0-A7F1-D9DB-8D67CC51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Overview</a:t>
            </a:r>
          </a:p>
        </p:txBody>
      </p:sp>
    </p:spTree>
    <p:extLst>
      <p:ext uri="{BB962C8B-B14F-4D97-AF65-F5344CB8AC3E}">
        <p14:creationId xmlns:p14="http://schemas.microsoft.com/office/powerpoint/2010/main" val="6759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665323" y="1397744"/>
            <a:ext cx="7377224" cy="50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  <a:cs typeface="Calibri"/>
              </a:rPr>
              <a:t>FORTIFIED Overview</a:t>
            </a: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HAVEN Overview</a:t>
            </a: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Pathway Overview</a:t>
            </a: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HELP Overview</a:t>
            </a: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SNAP Overview</a:t>
            </a: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</a:endParaRPr>
          </a:p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endParaRPr lang="en-US" sz="24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7175" indent="-257175" defTabSz="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7175" indent="-257175" defTabSz="342900">
              <a:lnSpc>
                <a:spcPct val="90000"/>
              </a:lnSpc>
              <a:spcBef>
                <a:spcPct val="20000"/>
              </a:spcBef>
              <a:defRPr/>
            </a:pPr>
            <a:endParaRPr lang="en-US" sz="900" kern="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7175" indent="-257175" defTabSz="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50" kern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1880260" y="598773"/>
            <a:ext cx="7470570" cy="4572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2C6AB6"/>
                </a:solidFill>
              </a:rPr>
              <a:t>Agenda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257ABFF-B9C0-9289-60AD-09491A4509FC}"/>
              </a:ext>
            </a:extLst>
          </p:cNvPr>
          <p:cNvSpPr/>
          <p:nvPr/>
        </p:nvSpPr>
        <p:spPr>
          <a:xfrm>
            <a:off x="1961724" y="1397743"/>
            <a:ext cx="616689" cy="382772"/>
          </a:xfrm>
          <a:prstGeom prst="homePlate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1290AA8-E473-C531-FC65-3629176E31F5}"/>
              </a:ext>
            </a:extLst>
          </p:cNvPr>
          <p:cNvSpPr/>
          <p:nvPr/>
        </p:nvSpPr>
        <p:spPr>
          <a:xfrm>
            <a:off x="1961723" y="1959938"/>
            <a:ext cx="616689" cy="382772"/>
          </a:xfrm>
          <a:prstGeom prst="homePlate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7EDACAA-9AED-955E-94C8-CB962ABE951C}"/>
              </a:ext>
            </a:extLst>
          </p:cNvPr>
          <p:cNvSpPr/>
          <p:nvPr/>
        </p:nvSpPr>
        <p:spPr>
          <a:xfrm>
            <a:off x="1961722" y="2531881"/>
            <a:ext cx="616689" cy="382772"/>
          </a:xfrm>
          <a:prstGeom prst="homePlate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4553A01-1405-41DA-F7DA-31D143DD72B1}"/>
              </a:ext>
            </a:extLst>
          </p:cNvPr>
          <p:cNvSpPr/>
          <p:nvPr/>
        </p:nvSpPr>
        <p:spPr>
          <a:xfrm>
            <a:off x="1961721" y="3093266"/>
            <a:ext cx="616689" cy="382772"/>
          </a:xfrm>
          <a:prstGeom prst="homePlate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0FDBB20-BA84-6AB5-8007-F488FBE3FC4B}"/>
              </a:ext>
            </a:extLst>
          </p:cNvPr>
          <p:cNvSpPr/>
          <p:nvPr/>
        </p:nvSpPr>
        <p:spPr>
          <a:xfrm>
            <a:off x="1961720" y="3626422"/>
            <a:ext cx="616689" cy="382772"/>
          </a:xfrm>
          <a:prstGeom prst="homePlate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569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1904111" y="506142"/>
            <a:ext cx="7470570" cy="4572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2026 Program Specifics</a:t>
            </a:r>
            <a:endParaRPr lang="en-US" sz="20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93754-6DC7-4DDE-A880-B697F84007CA}"/>
              </a:ext>
            </a:extLst>
          </p:cNvPr>
          <p:cNvSpPr txBox="1"/>
          <p:nvPr/>
        </p:nvSpPr>
        <p:spPr>
          <a:xfrm>
            <a:off x="1801142" y="1057384"/>
            <a:ext cx="8589717" cy="92333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Calibri"/>
              </a:rPr>
              <a:t>Provides down payment &amp; closing cost assistance for qualified, first-time homebuyers on a first-come, first-served basis. All U.S. property locations are eligible.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4265BF-0950-54C9-9FC3-A73AE643B9A4}"/>
              </a:ext>
            </a:extLst>
          </p:cNvPr>
          <p:cNvGrpSpPr/>
          <p:nvPr/>
        </p:nvGrpSpPr>
        <p:grpSpPr>
          <a:xfrm>
            <a:off x="1711040" y="3428999"/>
            <a:ext cx="4319167" cy="1754326"/>
            <a:chOff x="228529" y="3775199"/>
            <a:chExt cx="4343471" cy="18096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9E4ACE-58BB-D17A-DF7C-8CCF806AE3AF}"/>
                </a:ext>
              </a:extLst>
            </p:cNvPr>
            <p:cNvSpPr txBox="1"/>
            <p:nvPr/>
          </p:nvSpPr>
          <p:spPr>
            <a:xfrm>
              <a:off x="277141" y="3775199"/>
              <a:ext cx="4294859" cy="180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prstClr val="black"/>
                  </a:solidFill>
                  <a:latin typeface="Calibri"/>
                </a:rPr>
                <a:t>Individual Caps: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$20,000 per household - AR, LA, MS and outside FHLB Dallas District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$25,000 per household - NM and Texas</a:t>
              </a:r>
            </a:p>
            <a:p>
              <a:endParaRPr lang="en-US" sz="1400" dirty="0">
                <a:solidFill>
                  <a:prstClr val="black"/>
                </a:solidFill>
                <a:latin typeface="Calibri"/>
              </a:endParaRPr>
            </a:p>
            <a:p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2F87C8-41FE-CE51-EC2E-B106C0CDE972}"/>
                </a:ext>
              </a:extLst>
            </p:cNvPr>
            <p:cNvSpPr/>
            <p:nvPr/>
          </p:nvSpPr>
          <p:spPr>
            <a:xfrm>
              <a:off x="228529" y="3775200"/>
              <a:ext cx="4343471" cy="1308817"/>
            </a:xfrm>
            <a:prstGeom prst="roundRect">
              <a:avLst/>
            </a:prstGeom>
            <a:noFill/>
            <a:ln>
              <a:solidFill>
                <a:srgbClr val="00467A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BE341-B9B0-FB95-E174-204C7A4B760A}"/>
              </a:ext>
            </a:extLst>
          </p:cNvPr>
          <p:cNvGrpSpPr/>
          <p:nvPr/>
        </p:nvGrpSpPr>
        <p:grpSpPr>
          <a:xfrm>
            <a:off x="1736987" y="2173376"/>
            <a:ext cx="4267271" cy="1040383"/>
            <a:chOff x="605686" y="2126290"/>
            <a:chExt cx="3028178" cy="104038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10D14AF-2E4F-F2AC-60A8-0221C57BA3F0}"/>
                </a:ext>
              </a:extLst>
            </p:cNvPr>
            <p:cNvSpPr/>
            <p:nvPr/>
          </p:nvSpPr>
          <p:spPr>
            <a:xfrm>
              <a:off x="605686" y="2126290"/>
              <a:ext cx="3028178" cy="1040383"/>
            </a:xfrm>
            <a:prstGeom prst="roundRect">
              <a:avLst/>
            </a:prstGeom>
            <a:noFill/>
            <a:ln>
              <a:solidFill>
                <a:srgbClr val="00467A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A9421-EBDA-E76B-4298-B22E038848F6}"/>
                </a:ext>
              </a:extLst>
            </p:cNvPr>
            <p:cNvSpPr txBox="1"/>
            <p:nvPr/>
          </p:nvSpPr>
          <p:spPr>
            <a:xfrm>
              <a:off x="673633" y="2157040"/>
              <a:ext cx="28922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prstClr val="black"/>
                  </a:solidFill>
                  <a:latin typeface="Calibri"/>
                </a:rPr>
                <a:t>Program Allocations: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2026 Allocation: $17 Million available until exhausted or December 31, 2026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D3470B-7062-CE59-85F6-92110FDA1814}"/>
              </a:ext>
            </a:extLst>
          </p:cNvPr>
          <p:cNvSpPr/>
          <p:nvPr/>
        </p:nvSpPr>
        <p:spPr>
          <a:xfrm>
            <a:off x="6096001" y="2243042"/>
            <a:ext cx="4397829" cy="259597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u="sng" dirty="0">
                <a:solidFill>
                  <a:prstClr val="white"/>
                </a:solidFill>
                <a:latin typeface="Calibri"/>
              </a:rPr>
              <a:t>2026 Allocation Offerings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20% of the allocation available per offering: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January 2</a:t>
            </a:r>
            <a:r>
              <a:rPr lang="en-US" baseline="30000" dirty="0">
                <a:solidFill>
                  <a:prstClr val="white"/>
                </a:solidFill>
                <a:latin typeface="Calibri"/>
              </a:rPr>
              <a:t>nd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April 6</a:t>
            </a:r>
            <a:r>
              <a:rPr lang="en-US" baseline="30000" dirty="0">
                <a:solidFill>
                  <a:prstClr val="white"/>
                </a:solidFill>
                <a:latin typeface="Calibri"/>
              </a:rPr>
              <a:t>th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May 4</a:t>
            </a:r>
            <a:r>
              <a:rPr lang="en-US" baseline="30000" dirty="0">
                <a:solidFill>
                  <a:prstClr val="white"/>
                </a:solidFill>
                <a:latin typeface="Calibri"/>
              </a:rPr>
              <a:t>th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June 15</a:t>
            </a:r>
            <a:r>
              <a:rPr lang="en-US" baseline="30000" dirty="0">
                <a:solidFill>
                  <a:prstClr val="white"/>
                </a:solidFill>
                <a:latin typeface="Calibri"/>
              </a:rPr>
              <a:t>th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September 7th</a:t>
            </a:r>
          </a:p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1CED0-24CA-BC30-5135-2A182DAFD2E4}"/>
              </a:ext>
            </a:extLst>
          </p:cNvPr>
          <p:cNvGrpSpPr/>
          <p:nvPr/>
        </p:nvGrpSpPr>
        <p:grpSpPr>
          <a:xfrm>
            <a:off x="1698171" y="4942115"/>
            <a:ext cx="4397829" cy="1356097"/>
            <a:chOff x="80788" y="5266788"/>
            <a:chExt cx="4426447" cy="13560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C96DC6-BCF9-F8BD-65BA-A245A136C7D2}"/>
                </a:ext>
              </a:extLst>
            </p:cNvPr>
            <p:cNvSpPr txBox="1"/>
            <p:nvPr/>
          </p:nvSpPr>
          <p:spPr>
            <a:xfrm>
              <a:off x="80788" y="5299446"/>
              <a:ext cx="44264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prstClr val="black"/>
                  </a:solidFill>
                  <a:latin typeface="Calibri"/>
                </a:rPr>
                <a:t>Member Caps: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Member Cap: </a:t>
              </a:r>
              <a:r>
                <a:rPr lang="en-US" sz="2000" u="sng" dirty="0">
                  <a:solidFill>
                    <a:prstClr val="black"/>
                  </a:solidFill>
                  <a:latin typeface="Calibri"/>
                </a:rPr>
                <a:t>$150,000 per offering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Annual out of district cap: $375,000</a:t>
              </a:r>
            </a:p>
            <a:p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3B386D-5BD8-99D3-061C-466EDFFB014C}"/>
                </a:ext>
              </a:extLst>
            </p:cNvPr>
            <p:cNvSpPr/>
            <p:nvPr/>
          </p:nvSpPr>
          <p:spPr>
            <a:xfrm>
              <a:off x="97971" y="5266788"/>
              <a:ext cx="4343471" cy="1140855"/>
            </a:xfrm>
            <a:prstGeom prst="roundRect">
              <a:avLst/>
            </a:prstGeom>
            <a:noFill/>
            <a:ln>
              <a:solidFill>
                <a:srgbClr val="00467A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8B2256-BD26-9572-05E6-90EEE3F8F3FD}"/>
              </a:ext>
            </a:extLst>
          </p:cNvPr>
          <p:cNvSpPr txBox="1"/>
          <p:nvPr/>
        </p:nvSpPr>
        <p:spPr>
          <a:xfrm>
            <a:off x="6330558" y="4974773"/>
            <a:ext cx="406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  <a:latin typeface="Calibri"/>
              </a:rPr>
              <a:t>New in 2026: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First Mortgage must be originated by member institution, wholly-owned subsidiary of member, or 501c3 Non-profit organization (Habitat, etc.).</a:t>
            </a:r>
          </a:p>
        </p:txBody>
      </p:sp>
    </p:spTree>
    <p:extLst>
      <p:ext uri="{BB962C8B-B14F-4D97-AF65-F5344CB8AC3E}">
        <p14:creationId xmlns:p14="http://schemas.microsoft.com/office/powerpoint/2010/main" val="97994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3A853-DC16-2131-271B-D83187BE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8F9F8A56-253A-FC7D-E571-097BFE64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79" y="457200"/>
            <a:ext cx="7470570" cy="4572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Borrower Eligibility Requirements: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2580633-7AC6-EEC3-7774-D3400C612619}"/>
              </a:ext>
            </a:extLst>
          </p:cNvPr>
          <p:cNvGraphicFramePr/>
          <p:nvPr/>
        </p:nvGraphicFramePr>
        <p:xfrm>
          <a:off x="1684020" y="914400"/>
          <a:ext cx="8892540" cy="336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01DA697-7ED3-20F5-D338-469E33C88C05}"/>
              </a:ext>
            </a:extLst>
          </p:cNvPr>
          <p:cNvSpPr/>
          <p:nvPr/>
        </p:nvSpPr>
        <p:spPr>
          <a:xfrm>
            <a:off x="1943180" y="4093030"/>
            <a:ext cx="8366681" cy="1942011"/>
          </a:xfrm>
          <a:prstGeom prst="rect">
            <a:avLst/>
          </a:prstGeom>
          <a:solidFill>
            <a:srgbClr val="0372CE"/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Applies to and must be signed by all borrowers listed on closing disclosure*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Homebuyers $500 Contribution must come from </a:t>
            </a:r>
            <a:r>
              <a:rPr lang="en-US" sz="2000" u="sng" dirty="0">
                <a:solidFill>
                  <a:prstClr val="white"/>
                </a:solidFill>
                <a:latin typeface="Calibri"/>
              </a:rPr>
              <a:t>borrowers'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u="sng" dirty="0">
                <a:solidFill>
                  <a:prstClr val="white"/>
                </a:solidFill>
                <a:latin typeface="Calibri"/>
              </a:rPr>
              <a:t>own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Homebuyer is not allowed to receive “cash back” at closing.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HELP Funds cannot be used to paydown any form of existing debts. </a:t>
            </a:r>
          </a:p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9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85F0-E4A0-A7F1-D9DB-8D67CC51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FE88B-CCDC-D0CD-E376-A0AEBC392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40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836EF8-468E-C4B8-976F-675E2B1C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20" y="3517586"/>
            <a:ext cx="3253851" cy="1057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8D593-D200-FAA0-2738-4E375F73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53" y="451141"/>
            <a:ext cx="8229600" cy="60782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cs typeface="Calibri"/>
              </a:rPr>
              <a:t>2026 Program Specifics</a:t>
            </a:r>
            <a:endParaRPr lang="en-US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805C8-E9F4-F194-1677-33EEFDAE02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1" y="1089834"/>
            <a:ext cx="8498815" cy="907722"/>
          </a:xfrm>
          <a:solidFill>
            <a:srgbClr val="2C6AB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166370" indent="-166370">
              <a:buClr>
                <a:srgbClr val="262626"/>
              </a:buClr>
              <a:buFont typeface="Arial,Sans-Serif"/>
            </a:pPr>
            <a:endParaRPr lang="en-US" sz="2000" dirty="0">
              <a:solidFill>
                <a:srgbClr val="4E5054"/>
              </a:solidFill>
              <a:cs typeface="Calibri"/>
            </a:endParaRPr>
          </a:p>
          <a:p>
            <a:pPr marL="166370" indent="-166370">
              <a:buClr>
                <a:srgbClr val="262626"/>
              </a:buClr>
            </a:pPr>
            <a:endParaRPr lang="en-US" sz="1200" dirty="0">
              <a:solidFill>
                <a:srgbClr val="4E5054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AD890-95EF-DF9E-483F-CC42CE376720}"/>
              </a:ext>
            </a:extLst>
          </p:cNvPr>
          <p:cNvSpPr txBox="1"/>
          <p:nvPr/>
        </p:nvSpPr>
        <p:spPr>
          <a:xfrm>
            <a:off x="1893306" y="1141052"/>
            <a:ext cx="8423089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/>
              </a:rPr>
              <a:t>SNAP provides subsidies for the repair and rehabilitation of owner-occupied housing of eligible, special-needs households at or below 80% AMI</a:t>
            </a:r>
            <a:endParaRPr lang="en-US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DF6BA0-F6CE-EE2E-F5B6-A733F9171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64" y="2279195"/>
            <a:ext cx="3253851" cy="1029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3BCFC1-47E2-4A03-7099-30942B5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63" y="3533378"/>
            <a:ext cx="3253850" cy="10416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7237D6-0807-EDE8-A55A-D475692B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20" y="2264504"/>
            <a:ext cx="3253851" cy="10701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AC1D2D-297D-35DE-5664-3AE37931B80E}"/>
              </a:ext>
            </a:extLst>
          </p:cNvPr>
          <p:cNvSpPr txBox="1"/>
          <p:nvPr/>
        </p:nvSpPr>
        <p:spPr>
          <a:xfrm flipH="1">
            <a:off x="3138140" y="3546389"/>
            <a:ext cx="209989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Each Homeowner can receive up to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$10,000</a:t>
            </a:r>
            <a:endParaRPr lang="en-US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90C84-24B4-8E08-AD20-C340E98D5119}"/>
              </a:ext>
            </a:extLst>
          </p:cNvPr>
          <p:cNvSpPr txBox="1"/>
          <p:nvPr/>
        </p:nvSpPr>
        <p:spPr>
          <a:xfrm>
            <a:off x="6719695" y="2279195"/>
            <a:ext cx="300989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  <a:latin typeface="Calibri"/>
              </a:rPr>
              <a:t>2026 Rounds: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March 4-5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  <a:cs typeface="Calibri"/>
              </a:rPr>
              <a:t>July 15-16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A7AAA-7176-3718-7509-532FB48D2828}"/>
              </a:ext>
            </a:extLst>
          </p:cNvPr>
          <p:cNvSpPr txBox="1"/>
          <p:nvPr/>
        </p:nvSpPr>
        <p:spPr>
          <a:xfrm>
            <a:off x="2511375" y="2292819"/>
            <a:ext cx="33534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  <a:latin typeface="Calibri"/>
              </a:rPr>
              <a:t>Program Allocations: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2026 Allocation: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$1.8 Million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B9BE7C-4796-3C2B-D072-7A720A4178FC}"/>
              </a:ext>
            </a:extLst>
          </p:cNvPr>
          <p:cNvSpPr txBox="1"/>
          <p:nvPr/>
        </p:nvSpPr>
        <p:spPr>
          <a:xfrm>
            <a:off x="6762763" y="3517587"/>
            <a:ext cx="292376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Each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member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can submit a maximum of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6 Applications for 2026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1C1BAC5-AFD1-C327-68DF-C8089267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61" y="4800645"/>
            <a:ext cx="3253851" cy="10760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A44C16-EA22-A4A2-432E-99EB1F8306A3}"/>
              </a:ext>
            </a:extLst>
          </p:cNvPr>
          <p:cNvSpPr txBox="1"/>
          <p:nvPr/>
        </p:nvSpPr>
        <p:spPr>
          <a:xfrm>
            <a:off x="2954566" y="4824761"/>
            <a:ext cx="24670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Each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member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can submit a maximum of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$20,000/Offering</a:t>
            </a:r>
            <a:endParaRPr lang="en-US" sz="20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17670-4F36-6A3E-E50D-3B52E2FAA875}"/>
              </a:ext>
            </a:extLst>
          </p:cNvPr>
          <p:cNvSpPr txBox="1"/>
          <p:nvPr/>
        </p:nvSpPr>
        <p:spPr>
          <a:xfrm>
            <a:off x="6853044" y="4861065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Each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intermediary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can submit a maximum of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$40,000/Offering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7A7A9-1723-83F7-684C-714A758B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20" y="4813874"/>
            <a:ext cx="3253851" cy="1087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B5CCA-DF5C-E767-0842-CAC51E950413}"/>
              </a:ext>
            </a:extLst>
          </p:cNvPr>
          <p:cNvSpPr txBox="1"/>
          <p:nvPr/>
        </p:nvSpPr>
        <p:spPr>
          <a:xfrm>
            <a:off x="2306505" y="6406860"/>
            <a:ext cx="7871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*Applications can be submitted from 8am CST on the first day of the offering until 5pm CST on the final day of the offering</a:t>
            </a:r>
          </a:p>
        </p:txBody>
      </p:sp>
    </p:spTree>
    <p:extLst>
      <p:ext uri="{BB962C8B-B14F-4D97-AF65-F5344CB8AC3E}">
        <p14:creationId xmlns:p14="http://schemas.microsoft.com/office/powerpoint/2010/main" val="68917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B1D7E-418B-9C59-6934-14EB06BC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A2480-E9D2-FE02-7E28-2DF52B4B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6391-32EA-2B46-BDED-02E66B80CDB0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F89DE3FE-72A3-0C10-A4C3-E1AA01D2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60" y="598773"/>
            <a:ext cx="747057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SNAP Specifics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448C0-0287-C73D-1471-8D29BB24F0FA}"/>
              </a:ext>
            </a:extLst>
          </p:cNvPr>
          <p:cNvSpPr txBox="1"/>
          <p:nvPr/>
        </p:nvSpPr>
        <p:spPr>
          <a:xfrm>
            <a:off x="2095768" y="2150551"/>
            <a:ext cx="79906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/>
              </a:rPr>
              <a:t>Eligibility Criteria:</a:t>
            </a:r>
          </a:p>
          <a:p>
            <a:pPr>
              <a:spcBef>
                <a:spcPts val="500"/>
              </a:spcBef>
              <a:defRPr/>
            </a:pPr>
            <a:endParaRPr lang="en-US" sz="1000" b="1" u="sng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Income at or below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80% AMI</a:t>
            </a:r>
          </a:p>
          <a:p>
            <a:pPr marL="800100" lvl="1" indent="-342900"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Special needs: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households with elderly (55+), persons with disabilities, persons recovering from physical abuse, alcohol, or drug abuse, or persons with HIV/AIDS</a:t>
            </a:r>
          </a:p>
          <a:p>
            <a:pPr marL="800100" lvl="1" indent="-342900"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Owner-occupied primary residence </a:t>
            </a:r>
          </a:p>
          <a:p>
            <a:pPr marL="800100" lvl="1" indent="-342900"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 FHLB Dallas’s district: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AR, LA, MS, NM, TX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All submissions must be submitted by member financial institutions via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GrantConnect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2598A-C63B-1FEC-E66C-DB41588A2D32}"/>
              </a:ext>
            </a:extLst>
          </p:cNvPr>
          <p:cNvSpPr txBox="1"/>
          <p:nvPr/>
        </p:nvSpPr>
        <p:spPr>
          <a:xfrm flipH="1">
            <a:off x="7425072" y="1569902"/>
            <a:ext cx="278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At least one Permanent occupant of the household must meet at least one of the special needs criteria.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E751A3D5-A668-1BA7-34CA-A7AB4F7537F8}"/>
              </a:ext>
            </a:extLst>
          </p:cNvPr>
          <p:cNvSpPr/>
          <p:nvPr/>
        </p:nvSpPr>
        <p:spPr>
          <a:xfrm>
            <a:off x="7340008" y="1506748"/>
            <a:ext cx="2870793" cy="1263482"/>
          </a:xfrm>
          <a:prstGeom prst="snip1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83450-3E9D-7410-C7C2-B15F7D29E4C2}"/>
              </a:ext>
            </a:extLst>
          </p:cNvPr>
          <p:cNvSpPr/>
          <p:nvPr/>
        </p:nvSpPr>
        <p:spPr>
          <a:xfrm>
            <a:off x="1928434" y="2664479"/>
            <a:ext cx="8325293" cy="3978277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96B028A8-5A6D-D7EF-CF89-BFBDCB070469}"/>
              </a:ext>
            </a:extLst>
          </p:cNvPr>
          <p:cNvSpPr/>
          <p:nvPr/>
        </p:nvSpPr>
        <p:spPr>
          <a:xfrm>
            <a:off x="1938274" y="1338944"/>
            <a:ext cx="8450728" cy="5119186"/>
          </a:xfrm>
          <a:prstGeom prst="snip1Rect">
            <a:avLst>
              <a:gd name="adj" fmla="val 9631"/>
            </a:avLst>
          </a:prstGeom>
          <a:noFill/>
          <a:ln w="38100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92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AEB4D-E661-DD64-EF86-9C952582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8B08A9-3287-B784-71DB-B41F74CD7C97}"/>
              </a:ext>
            </a:extLst>
          </p:cNvPr>
          <p:cNvSpPr/>
          <p:nvPr/>
        </p:nvSpPr>
        <p:spPr>
          <a:xfrm>
            <a:off x="1973664" y="3553133"/>
            <a:ext cx="8259745" cy="1500762"/>
          </a:xfrm>
          <a:prstGeom prst="roundRect">
            <a:avLst/>
          </a:prstGeom>
          <a:noFill/>
          <a:ln w="28575">
            <a:solidFill>
              <a:srgbClr val="00467A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E540D4-90DE-175D-CB5C-2064789E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6391-32EA-2B46-BDED-02E66B80CDB0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F116BCA-8FB8-225C-0266-8BCBAB3B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260" y="598773"/>
            <a:ext cx="747057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Developer &amp; Inspection Fees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C379B-23B4-7736-AF72-0BEB0B72788A}"/>
              </a:ext>
            </a:extLst>
          </p:cNvPr>
          <p:cNvSpPr txBox="1"/>
          <p:nvPr/>
        </p:nvSpPr>
        <p:spPr>
          <a:xfrm>
            <a:off x="2202264" y="3610929"/>
            <a:ext cx="8259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Intermediaries can take a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developer fee up to $750/request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Intermediaries serving as the project contractor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cannot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take a developer fee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Member institutions 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cannot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take developer fees</a:t>
            </a:r>
            <a:r>
              <a:rPr lang="en-US" sz="2400" dirty="0">
                <a:solidFill>
                  <a:srgbClr val="C00000"/>
                </a:solidFill>
                <a:latin typeface="Calibri"/>
              </a:rPr>
              <a:t>*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6FD09C-C7F6-1B0F-5DAB-D473E14C3B6B}"/>
              </a:ext>
            </a:extLst>
          </p:cNvPr>
          <p:cNvSpPr/>
          <p:nvPr/>
        </p:nvSpPr>
        <p:spPr>
          <a:xfrm>
            <a:off x="1981201" y="5547330"/>
            <a:ext cx="8244673" cy="1078117"/>
          </a:xfrm>
          <a:prstGeom prst="roundRect">
            <a:avLst/>
          </a:prstGeom>
          <a:noFill/>
          <a:ln w="28575">
            <a:solidFill>
              <a:srgbClr val="00467A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45F67-A948-6860-163F-4A93643D1916}"/>
              </a:ext>
            </a:extLst>
          </p:cNvPr>
          <p:cNvSpPr txBox="1"/>
          <p:nvPr/>
        </p:nvSpPr>
        <p:spPr>
          <a:xfrm>
            <a:off x="1981200" y="5609784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SNAP funds can cover pre- and post-inspection costs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The 3</a:t>
            </a:r>
            <a:r>
              <a:rPr lang="en-US" sz="2000" b="1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party inspector must be selected by the Member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Contractor invoice required after work is completed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0AA77-A105-BFF6-5C65-5EAFEB49C422}"/>
              </a:ext>
            </a:extLst>
          </p:cNvPr>
          <p:cNvSpPr txBox="1"/>
          <p:nvPr/>
        </p:nvSpPr>
        <p:spPr>
          <a:xfrm>
            <a:off x="1973664" y="1139714"/>
            <a:ext cx="8237137" cy="1920526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wrap="square">
            <a:spAutoFit/>
          </a:bodyPr>
          <a:lstStyle/>
          <a:p>
            <a:pPr defTabSz="342900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200" u="sng" kern="0" dirty="0">
                <a:solidFill>
                  <a:prstClr val="white"/>
                </a:solidFill>
                <a:latin typeface="Calibri"/>
              </a:rPr>
              <a:t>New definition in 2026</a:t>
            </a:r>
            <a:r>
              <a:rPr lang="en-US" sz="2200" kern="0" dirty="0">
                <a:solidFill>
                  <a:prstClr val="white"/>
                </a:solidFill>
                <a:latin typeface="Calibri"/>
              </a:rPr>
              <a:t>:</a:t>
            </a:r>
            <a:r>
              <a:rPr lang="en-US" sz="2200" b="1" kern="0" dirty="0">
                <a:solidFill>
                  <a:prstClr val="white"/>
                </a:solidFill>
                <a:latin typeface="Calibri"/>
              </a:rPr>
              <a:t> Intermediary </a:t>
            </a:r>
            <a:r>
              <a:rPr lang="en-US" sz="2200" kern="0" dirty="0">
                <a:solidFill>
                  <a:prstClr val="white"/>
                </a:solidFill>
                <a:latin typeface="Calibri"/>
              </a:rPr>
              <a:t>means an IRS established 501c3 nonprofit organization, government entity or tribal entity that works with a member institution to facilitate applications for the Bank’s Homeownership Set-Aside programs and applicable Voluntary programs. The Intermediary must be current on filing and paid all tax obligations to participate in any program.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04F8C-98A9-4BD3-D105-10FAF0317120}"/>
              </a:ext>
            </a:extLst>
          </p:cNvPr>
          <p:cNvSpPr txBox="1"/>
          <p:nvPr/>
        </p:nvSpPr>
        <p:spPr>
          <a:xfrm>
            <a:off x="5233424" y="5046983"/>
            <a:ext cx="172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Inspections: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16A2E-1972-E5C3-7E98-AC4F97D9CF85}"/>
              </a:ext>
            </a:extLst>
          </p:cNvPr>
          <p:cNvSpPr txBox="1"/>
          <p:nvPr/>
        </p:nvSpPr>
        <p:spPr>
          <a:xfrm>
            <a:off x="3809998" y="306024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Developer Fee: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44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6391-32EA-2B46-BDED-02E66B80CDB0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1880260" y="598773"/>
            <a:ext cx="7470570" cy="4572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Eligible Repair List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BDEC7-8FB4-281E-569E-4B13CFA2A64A}"/>
              </a:ext>
            </a:extLst>
          </p:cNvPr>
          <p:cNvSpPr txBox="1"/>
          <p:nvPr/>
        </p:nvSpPr>
        <p:spPr>
          <a:xfrm>
            <a:off x="1880261" y="2224109"/>
            <a:ext cx="4193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Review eligible repairs prior to submission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Ineligible repairs will not be funded and delay disbursements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Ineligible repairs cannot be swapped out after submission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SNAP funds can be used in conjunction with other sources of funds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(outside of FHLB programs)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If non-SNAP funds cover ineligible repairs, the cost of each repair must be itemized, the source of funds must be labeled on the Home Repair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0ED41E-ED49-55D0-F36A-0CB422E19D92}"/>
              </a:ext>
            </a:extLst>
          </p:cNvPr>
          <p:cNvGrpSpPr/>
          <p:nvPr/>
        </p:nvGrpSpPr>
        <p:grpSpPr>
          <a:xfrm>
            <a:off x="2100689" y="1156601"/>
            <a:ext cx="7990623" cy="582393"/>
            <a:chOff x="572312" y="1362556"/>
            <a:chExt cx="7990623" cy="1677107"/>
          </a:xfrm>
          <a:solidFill>
            <a:srgbClr val="0071CE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6BD57-94C7-CD95-0265-169CD4CAB25F}"/>
                </a:ext>
              </a:extLst>
            </p:cNvPr>
            <p:cNvSpPr/>
            <p:nvPr/>
          </p:nvSpPr>
          <p:spPr>
            <a:xfrm>
              <a:off x="572313" y="1362556"/>
              <a:ext cx="7990622" cy="1677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FD9FFF-EC33-AF48-6EAC-E066A18B710C}"/>
                </a:ext>
              </a:extLst>
            </p:cNvPr>
            <p:cNvSpPr txBox="1"/>
            <p:nvPr/>
          </p:nvSpPr>
          <p:spPr>
            <a:xfrm>
              <a:off x="572312" y="1510477"/>
              <a:ext cx="7990621" cy="12230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</a:rPr>
                <a:t>SNAP funds can cover repairs specified in the funding manual</a:t>
              </a: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A9E60CE-2AC6-20F1-9275-FB94A43DC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1" y="1738994"/>
            <a:ext cx="4352333" cy="51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8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3610"/>
            <a:ext cx="9144000" cy="768614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1880261" y="6089386"/>
            <a:ext cx="8328581" cy="7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marR="0" lvl="0" indent="-257175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information is available online at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fhlb.com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309265" y="993610"/>
            <a:ext cx="7470570" cy="457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For More Information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C5A61-01A8-4325-B4CA-E5191A355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691361"/>
              </p:ext>
            </p:extLst>
          </p:nvPr>
        </p:nvGraphicFramePr>
        <p:xfrm>
          <a:off x="3493720" y="1905702"/>
          <a:ext cx="4707807" cy="399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1D7750-24FD-49EA-13C1-021AAE45C9D2}"/>
              </a:ext>
            </a:extLst>
          </p:cNvPr>
          <p:cNvSpPr txBox="1"/>
          <p:nvPr/>
        </p:nvSpPr>
        <p:spPr>
          <a:xfrm>
            <a:off x="1780032" y="3472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7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3D3CC-A728-5A8E-9D86-1687C467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48BD1-15A4-D83D-45EE-85F4F8EA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FORTIFIED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EC8CA-A787-168B-1F44-695661476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9B7D1CA-22A2-9847-54AF-32198C214FA3}"/>
              </a:ext>
            </a:extLst>
          </p:cNvPr>
          <p:cNvSpPr txBox="1">
            <a:spLocks/>
          </p:cNvSpPr>
          <p:nvPr/>
        </p:nvSpPr>
        <p:spPr>
          <a:xfrm>
            <a:off x="5112328" y="64008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63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62960" y="2323632"/>
            <a:ext cx="4800369" cy="4077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6370" indent="-166370">
              <a:spcBef>
                <a:spcPts val="1200"/>
              </a:spcBef>
            </a:pPr>
            <a:r>
              <a:rPr lang="en-US" sz="1800" b="1" dirty="0">
                <a:solidFill>
                  <a:srgbClr val="0070C0"/>
                </a:solidFill>
              </a:rPr>
              <a:t>FORTIFIED Standards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are resilient building codes developed by the Insurance Institute for Business &amp; Home Safety (IBHS)</a:t>
            </a:r>
            <a:endParaRPr lang="en-US" dirty="0"/>
          </a:p>
          <a:p>
            <a:pPr marL="166370" indent="-166370">
              <a:spcBef>
                <a:spcPts val="1200"/>
              </a:spcBef>
            </a:pPr>
            <a:r>
              <a:rPr lang="en-US" sz="1800" b="1" dirty="0">
                <a:solidFill>
                  <a:srgbClr val="0070C0"/>
                </a:solidFill>
              </a:rPr>
              <a:t>Grant amounts (maximum)</a:t>
            </a:r>
            <a:r>
              <a:rPr lang="en-US" sz="1800" dirty="0">
                <a:solidFill>
                  <a:srgbClr val="0070C0"/>
                </a:solidFill>
              </a:rPr>
              <a:t>: </a:t>
            </a:r>
            <a:endParaRPr lang="en-US" sz="1800" dirty="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spcBef>
                <a:spcPts val="1200"/>
              </a:spcBef>
            </a:pPr>
            <a:r>
              <a:rPr lang="en-US" sz="1800" b="1" dirty="0">
                <a:solidFill>
                  <a:srgbClr val="0070C0"/>
                </a:solidFill>
              </a:rPr>
              <a:t>$17,000</a:t>
            </a:r>
            <a:r>
              <a:rPr lang="en-US" sz="1800" dirty="0"/>
              <a:t>/household for existing roof replacements </a:t>
            </a:r>
          </a:p>
          <a:p>
            <a:pPr marL="166370" indent="-166370">
              <a:spcBef>
                <a:spcPts val="1200"/>
              </a:spcBef>
            </a:pPr>
            <a:r>
              <a:rPr lang="en-US" sz="1800" b="1" dirty="0">
                <a:solidFill>
                  <a:srgbClr val="0070C0"/>
                </a:solidFill>
              </a:rPr>
              <a:t>Household requirements</a:t>
            </a:r>
            <a:r>
              <a:rPr lang="en-US" sz="1800" dirty="0">
                <a:solidFill>
                  <a:srgbClr val="0070C0"/>
                </a:solidFill>
              </a:rPr>
              <a:t>:</a:t>
            </a:r>
            <a:endParaRPr lang="en-US" sz="1800" dirty="0">
              <a:solidFill>
                <a:srgbClr val="0070C0"/>
              </a:solidFill>
              <a:ea typeface="Calibri"/>
              <a:cs typeface="Calibri"/>
            </a:endParaRPr>
          </a:p>
          <a:p>
            <a:pPr lvl="1">
              <a:spcBef>
                <a:spcPts val="1200"/>
              </a:spcBef>
            </a:pPr>
            <a:r>
              <a:rPr lang="en-US" sz="1800" dirty="0"/>
              <a:t>Owner-occupied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At or below 120% of the Area Median Income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In FHLB Dallas’ District: AR, LA, NM, MS, TX</a:t>
            </a:r>
          </a:p>
          <a:p>
            <a:pPr marL="166370" indent="-166370"/>
            <a:endParaRPr lang="en-US" sz="1800" dirty="0">
              <a:ea typeface="Calibri"/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8AC484-AC30-5919-578A-823A0789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29" y="2537030"/>
            <a:ext cx="3489713" cy="34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9EBB7C-F037-749D-4236-9EB22EA19B4A}"/>
              </a:ext>
            </a:extLst>
          </p:cNvPr>
          <p:cNvSpPr/>
          <p:nvPr/>
        </p:nvSpPr>
        <p:spPr>
          <a:xfrm>
            <a:off x="1789461" y="1271344"/>
            <a:ext cx="8539581" cy="8369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FHLB Dallas supports the replacement of FORTIFIED Roofs through a $10,000,000 allocation to the FORTIFIED Fund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563391-7CD9-1DCD-2C5C-6E3036EABEB8}"/>
              </a:ext>
            </a:extLst>
          </p:cNvPr>
          <p:cNvCxnSpPr>
            <a:cxnSpLocks/>
          </p:cNvCxnSpPr>
          <p:nvPr/>
        </p:nvCxnSpPr>
        <p:spPr>
          <a:xfrm>
            <a:off x="6606844" y="2435380"/>
            <a:ext cx="0" cy="38781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05F2-EA26-EC73-B481-86007B2C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B26B-6162-B681-B209-F9CD4082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 for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C0540D-FBE7-EF05-DEA7-0330CD687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7DC6FA-32ED-4514-404C-B745A44D1B17}"/>
              </a:ext>
            </a:extLst>
          </p:cNvPr>
          <p:cNvSpPr/>
          <p:nvPr/>
        </p:nvSpPr>
        <p:spPr>
          <a:xfrm>
            <a:off x="2083394" y="1463528"/>
            <a:ext cx="8025210" cy="61432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Application size: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Requests of up to $500,000 for </a:t>
            </a:r>
            <a:r>
              <a:rPr lang="en-US" sz="2000" u="sng" dirty="0">
                <a:solidFill>
                  <a:prstClr val="white"/>
                </a:solidFill>
                <a:latin typeface="Calibri"/>
              </a:rPr>
              <a:t>a minimum of 5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up to 50 households per application</a:t>
            </a:r>
            <a:endParaRPr lang="en-US" sz="2000" dirty="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38C2C1-FF90-545D-DBD6-09929C3B7299}"/>
              </a:ext>
            </a:extLst>
          </p:cNvPr>
          <p:cNvSpPr/>
          <p:nvPr/>
        </p:nvSpPr>
        <p:spPr>
          <a:xfrm>
            <a:off x="2080803" y="2309409"/>
            <a:ext cx="8025210" cy="111336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Contractors: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As of November 1, 2025, IBHS requires contractors be FORTIFIED certified. Evidence of the contractor certification will be required as part of the disbursement request.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0CFF8A-DABA-A76D-9652-B7488A4CA313}"/>
              </a:ext>
            </a:extLst>
          </p:cNvPr>
          <p:cNvSpPr/>
          <p:nvPr/>
        </p:nvSpPr>
        <p:spPr>
          <a:xfrm>
            <a:off x="2080803" y="3654335"/>
            <a:ext cx="8025210" cy="8146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Intermediaries: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Definition has been updated for 2026. 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01E450-3C44-D89D-1D94-7BE2A88B2578}"/>
              </a:ext>
            </a:extLst>
          </p:cNvPr>
          <p:cNvSpPr/>
          <p:nvPr/>
        </p:nvSpPr>
        <p:spPr>
          <a:xfrm>
            <a:off x="2080803" y="4776481"/>
            <a:ext cx="8025210" cy="81466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Household: 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Rehab of existing roofs only in 2026, amount available per household increased to $17,000.</a:t>
            </a:r>
          </a:p>
        </p:txBody>
      </p:sp>
    </p:spTree>
    <p:extLst>
      <p:ext uri="{BB962C8B-B14F-4D97-AF65-F5344CB8AC3E}">
        <p14:creationId xmlns:p14="http://schemas.microsoft.com/office/powerpoint/2010/main" val="32056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437D-01D5-5A95-9FE2-3A5514F99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528B-0274-B317-F64D-740512E0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B77A4-AC2A-E025-03D9-F637BF1CF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5CED-64F6-711B-8B6F-5AB03441A6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0" y="1140490"/>
            <a:ext cx="8254246" cy="4150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Intermediary organizations can assist Members in the sourcing &amp; coordination of applications.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Intermediary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means an IRS-established 501(c)(3) nonprofit organization, government entity, or tribal entity that works with a member institution to facilitate grant applications for the Bank’s Homeownership Set-Aside programs and applicable Voluntary programs. The Intermediary must be current on filing and paid all tax obligations to participate in any program.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 FHLB Dallas reserves the right to request a copy of the 501c3 letter and/or additional supporting documentation related to the intermediary.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Intermediaries can receive a maximum fee of $1,000/household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$1,000 counts towards the $17,000/household maximum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F0BBA-29D8-BB04-C868-B055649F4B95}"/>
              </a:ext>
            </a:extLst>
          </p:cNvPr>
          <p:cNvSpPr/>
          <p:nvPr/>
        </p:nvSpPr>
        <p:spPr>
          <a:xfrm>
            <a:off x="1789753" y="5333305"/>
            <a:ext cx="8433940" cy="10252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*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All information required for the application must be verified by the Member Institution. Members are responsible for ensuring intermediaries follow program guidelines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26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A97-67F3-7D37-769C-FA729E14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Offerings &amp; Application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8FA2A-CFE0-E0D3-2B8A-37A9D274C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68205-9911-1F1D-18D9-C9DD6AB7A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will be accepted over </a:t>
            </a:r>
            <a:r>
              <a:rPr lang="en-US" u="sng" dirty="0"/>
              <a:t>two offerings</a:t>
            </a:r>
            <a:r>
              <a:rPr lang="en-US" dirty="0"/>
              <a:t> in 2026 with $5 million available per offering: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January 26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July 1 through December 31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Or until funds are exhausted</a:t>
            </a:r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Application size: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Up to $500,000 </a:t>
            </a:r>
            <a:r>
              <a:rPr lang="en-US" dirty="0"/>
              <a:t>of requested funds</a:t>
            </a:r>
          </a:p>
          <a:p>
            <a:pPr lvl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of </a:t>
            </a:r>
            <a:r>
              <a:rPr lang="en-US" b="1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to maximum of</a:t>
            </a:r>
          </a:p>
          <a:p>
            <a:pPr marL="231775" lvl="1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50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households</a:t>
            </a:r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4F5C33DF-A532-8AC4-39D2-F38DC791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82" y="3069935"/>
            <a:ext cx="2966519" cy="30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0A12-2251-021C-3D6D-6072BD1A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7DE9E-11A6-E812-49AA-83E9434301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24405" y="6361724"/>
            <a:ext cx="2133600" cy="365125"/>
          </a:xfrm>
        </p:spPr>
        <p:txBody>
          <a:bodyPr/>
          <a:lstStyle/>
          <a:p>
            <a:pPr>
              <a:defRPr/>
            </a:pPr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22E89-C035-CB9D-D332-245E9A8590A2}"/>
              </a:ext>
            </a:extLst>
          </p:cNvPr>
          <p:cNvSpPr/>
          <p:nvPr/>
        </p:nvSpPr>
        <p:spPr>
          <a:xfrm>
            <a:off x="1855496" y="3328591"/>
            <a:ext cx="8471418" cy="1575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2026 </a:t>
            </a:r>
            <a:r>
              <a:rPr lang="en-US" sz="1600" b="1" u="sng" dirty="0">
                <a:solidFill>
                  <a:prstClr val="black"/>
                </a:solidFill>
                <a:latin typeface="Calibri"/>
              </a:rPr>
              <a:t>annual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limit per Intermediary: $1,000,000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Intermediaries may only have one “active” application at a time. Each application must be completed with all FORTIFIED Certificates received before submitting a new application.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An intermediary may work with multiple members but, may only have one “active” application at a time – an application through one member must be completed with all certificates received before submitting a new application through a different member.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89294-C28A-4E8B-E442-2793C76BCAD2}"/>
              </a:ext>
            </a:extLst>
          </p:cNvPr>
          <p:cNvSpPr/>
          <p:nvPr/>
        </p:nvSpPr>
        <p:spPr>
          <a:xfrm>
            <a:off x="1855496" y="1297229"/>
            <a:ext cx="8471418" cy="1575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2026 </a:t>
            </a:r>
            <a:r>
              <a:rPr lang="en-US" sz="1600" b="1" u="sng" dirty="0">
                <a:solidFill>
                  <a:prstClr val="black"/>
                </a:solidFill>
                <a:latin typeface="Calibri"/>
              </a:rPr>
              <a:t>annual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limit per Member: $1,000,000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If a Member self-facilitates an application with no Intermediary, the Member may only have one “active” application at a time. Each application must be completed with all FORTIFIED Certificates received before submitting a new application.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If a member is working with multiple Intermediaries, the member may have multiple Intermediary-facilitated applications at the same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D2E57-8893-08A3-41E3-450BE8257BE9}"/>
              </a:ext>
            </a:extLst>
          </p:cNvPr>
          <p:cNvSpPr txBox="1"/>
          <p:nvPr/>
        </p:nvSpPr>
        <p:spPr>
          <a:xfrm>
            <a:off x="1855496" y="5391494"/>
            <a:ext cx="8471418" cy="3385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white"/>
                </a:solidFill>
                <a:latin typeface="Calibri"/>
              </a:rPr>
              <a:t>Key Takeaway: The facilitator of the application may only have one active application at a time.</a:t>
            </a:r>
          </a:p>
        </p:txBody>
      </p:sp>
    </p:spTree>
    <p:extLst>
      <p:ext uri="{BB962C8B-B14F-4D97-AF65-F5344CB8AC3E}">
        <p14:creationId xmlns:p14="http://schemas.microsoft.com/office/powerpoint/2010/main" val="151727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5B0E5-70BF-C9C5-E18A-C890518B1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EA8E-952C-E0D8-5015-BB2D275F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2AB0F-4672-3896-5E4F-FE7493909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4F195-123C-4AEE-96D6-BBF55DBF0B0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C0CB6-CF49-AB5B-E5B0-6D17B33B0D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9600" y="1255059"/>
            <a:ext cx="8178800" cy="49679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262626"/>
              </a:buClr>
            </a:pPr>
            <a:r>
              <a:rPr lang="en-US" sz="1900" b="1" dirty="0">
                <a:solidFill>
                  <a:srgbClr val="0070C0"/>
                </a:solidFill>
                <a:ea typeface="Calibri"/>
                <a:cs typeface="Calibri"/>
              </a:rPr>
              <a:t>Offering Dates: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latin typeface="Courier New"/>
                <a:cs typeface="Courier New"/>
              </a:rPr>
              <a:t>  O </a:t>
            </a:r>
            <a:r>
              <a:rPr lang="en-US" sz="1900" dirty="0">
                <a:solidFill>
                  <a:schemeClr val="tx1"/>
                </a:solidFill>
                <a:latin typeface="Calibri"/>
                <a:ea typeface="Calibri"/>
                <a:cs typeface="Courier New"/>
              </a:rPr>
              <a:t>January 26 until funds are exhausted</a:t>
            </a:r>
            <a:endParaRPr lang="en-US" sz="19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latin typeface="Courier New"/>
                <a:cs typeface="Courier New"/>
              </a:rPr>
              <a:t>  O 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July 1 through December 31 or, until funds are exhausted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solidFill>
                  <a:srgbClr val="404040"/>
                </a:solidFill>
                <a:latin typeface="Courier New"/>
                <a:ea typeface="Calibri"/>
                <a:cs typeface="Courier New"/>
              </a:rPr>
              <a:t>  O 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Application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 windows open at </a:t>
            </a:r>
            <a:r>
              <a:rPr lang="en-US" sz="1900" b="1" u="sng" dirty="0">
                <a:solidFill>
                  <a:srgbClr val="0070C0"/>
                </a:solidFill>
                <a:ea typeface="Calibri"/>
                <a:cs typeface="Calibri"/>
              </a:rPr>
              <a:t>8:00 AM CT 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on the first date of the window</a:t>
            </a:r>
            <a:endParaRPr lang="en-US" dirty="0">
              <a:ea typeface="Calibri"/>
              <a:cs typeface="Calibri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latin typeface="Courier New"/>
                <a:cs typeface="Courier New"/>
              </a:rPr>
              <a:t>  O 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Applications accepted on a first-come-first-serve basis</a:t>
            </a:r>
          </a:p>
          <a:p>
            <a:pPr marL="166370" indent="-166370">
              <a:buClr>
                <a:srgbClr val="262626"/>
              </a:buClr>
            </a:pP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Double check that amounts are consistent throughout all the documents (including the spreadsheet)</a:t>
            </a:r>
          </a:p>
          <a:p>
            <a:pPr marL="166370" indent="-166370">
              <a:buClr>
                <a:srgbClr val="262626"/>
              </a:buClr>
            </a:pPr>
            <a:r>
              <a:rPr lang="en-US" sz="1900" b="1" dirty="0">
                <a:solidFill>
                  <a:srgbClr val="0070C0"/>
                </a:solidFill>
                <a:ea typeface="Calibri"/>
                <a:cs typeface="Calibri"/>
              </a:rPr>
              <a:t>Maximums: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latin typeface="Courier New"/>
                <a:cs typeface="Courier New"/>
              </a:rPr>
              <a:t>  O 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Member: $1 million per year</a:t>
            </a:r>
            <a:endParaRPr lang="en-US" dirty="0">
              <a:ea typeface="Calibri"/>
              <a:cs typeface="Calibri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900" dirty="0">
                <a:latin typeface="Courier New"/>
                <a:cs typeface="Courier New"/>
              </a:rPr>
              <a:t>  O </a:t>
            </a: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Sponsor: $1 million per year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04040"/>
                </a:solidFill>
                <a:latin typeface="Courier New"/>
                <a:ea typeface="Calibri"/>
                <a:cs typeface="Courier New"/>
              </a:rPr>
              <a:t>  O 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$17,000/household for existing roof replacements only</a:t>
            </a:r>
            <a:endParaRPr lang="en-US" sz="1800" dirty="0">
              <a:ea typeface="Calibri"/>
              <a:cs typeface="Calibri"/>
            </a:endParaRPr>
          </a:p>
          <a:p>
            <a:pPr marL="166370" indent="-166370">
              <a:buClr>
                <a:srgbClr val="262626"/>
              </a:buClr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Once the FORTIFIED funds are disbursed, additional costs must be paid from other sources.</a:t>
            </a:r>
            <a:endParaRPr lang="en-US" dirty="0">
              <a:solidFill>
                <a:srgbClr val="404040"/>
              </a:solidFill>
              <a:latin typeface="Calibri"/>
              <a:ea typeface="Calibri"/>
              <a:cs typeface="Calibri"/>
            </a:endParaRPr>
          </a:p>
          <a:p>
            <a:pPr marL="166370" indent="-166370">
              <a:buClr>
                <a:srgbClr val="262626"/>
              </a:buClr>
            </a:pP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 one active application at a time, per facilitator. If work from one application is not completed no additional requests will be accepted until the application is complete.</a:t>
            </a:r>
            <a:endParaRPr lang="en-US" dirty="0">
              <a:ea typeface="Calibri"/>
              <a:cs typeface="Calibri"/>
            </a:endParaRPr>
          </a:p>
          <a:p>
            <a:pPr marL="166370" indent="-166370">
              <a:buClr>
                <a:srgbClr val="262626"/>
              </a:buClr>
            </a:pPr>
            <a:r>
              <a:rPr lang="en-US" sz="1900" dirty="0">
                <a:solidFill>
                  <a:srgbClr val="000000"/>
                </a:solidFill>
                <a:ea typeface="Calibri"/>
                <a:cs typeface="Calibri"/>
              </a:rPr>
              <a:t>Notify FHLB Dallas of any delays or changes associated with the project.</a:t>
            </a:r>
            <a:endParaRPr lang="en-US" dirty="0"/>
          </a:p>
          <a:p>
            <a:pPr marL="166370" indent="-166370">
              <a:buClr>
                <a:srgbClr val="262626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760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ptDB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ptDB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FHLB Dallas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E75B5"/>
      </a:hlink>
      <a:folHlink>
        <a:srgbClr val="2E7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HLB_Blank_Template" id="{E84CEE74-C106-4282-8843-0A2372C95B79}" vid="{70C33537-ACB1-4F49-BDC2-BA16230E387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2129</Words>
  <Application>Microsoft Office PowerPoint</Application>
  <PresentationFormat>Widescreen</PresentationFormat>
  <Paragraphs>246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Aptos</vt:lpstr>
      <vt:lpstr>Arial</vt:lpstr>
      <vt:lpstr>Arial,Sans-Serif</vt:lpstr>
      <vt:lpstr>Calibri</vt:lpstr>
      <vt:lpstr>Courier New</vt:lpstr>
      <vt:lpstr>Garamond</vt:lpstr>
      <vt:lpstr>Segoe Sans</vt:lpstr>
      <vt:lpstr>Tw Cen MT</vt:lpstr>
      <vt:lpstr>Wingdings</vt:lpstr>
      <vt:lpstr>1_Office Theme</vt:lpstr>
      <vt:lpstr>3_Office Theme</vt:lpstr>
      <vt:lpstr>pptDBB1.tmp</vt:lpstr>
      <vt:lpstr>1_pptDBB1.tmp</vt:lpstr>
      <vt:lpstr>5_Office Theme</vt:lpstr>
      <vt:lpstr>Office Theme</vt:lpstr>
      <vt:lpstr>PowerPoint Presentation</vt:lpstr>
      <vt:lpstr>Agenda</vt:lpstr>
      <vt:lpstr>FORTIFIED Overview</vt:lpstr>
      <vt:lpstr>Program Overview</vt:lpstr>
      <vt:lpstr>Program Updates for 2026</vt:lpstr>
      <vt:lpstr>Intermediaries</vt:lpstr>
      <vt:lpstr>Offerings &amp; Application Size</vt:lpstr>
      <vt:lpstr>Caps</vt:lpstr>
      <vt:lpstr>Summary</vt:lpstr>
      <vt:lpstr>PowerPoint Presentation</vt:lpstr>
      <vt:lpstr>PowerPoint Presentation</vt:lpstr>
      <vt:lpstr>2026 HAVEN Program</vt:lpstr>
      <vt:lpstr>Down Payment and Closing Cost Assistance</vt:lpstr>
      <vt:lpstr>Pathway Fund</vt:lpstr>
      <vt:lpstr>The Pathway Fund</vt:lpstr>
      <vt:lpstr>The Pathway Fund</vt:lpstr>
      <vt:lpstr>$3 Million in Funding for Pathway Fund In 2026</vt:lpstr>
      <vt:lpstr>Eligible Co-applicants</vt:lpstr>
      <vt:lpstr>HELP Overview</vt:lpstr>
      <vt:lpstr>2026 Program Specifics</vt:lpstr>
      <vt:lpstr>Borrower Eligibility Requirements:</vt:lpstr>
      <vt:lpstr>SNAP Overview</vt:lpstr>
      <vt:lpstr>2026 Program Specifics</vt:lpstr>
      <vt:lpstr>SNAP Specifics</vt:lpstr>
      <vt:lpstr>Developer &amp; Inspection Fees</vt:lpstr>
      <vt:lpstr>Eligible Repair List</vt:lpstr>
      <vt:lpstr> For More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Loya</dc:creator>
  <cp:lastModifiedBy>Macie Carney</cp:lastModifiedBy>
  <cp:revision>15</cp:revision>
  <dcterms:created xsi:type="dcterms:W3CDTF">2026-03-16T23:05:31Z</dcterms:created>
  <dcterms:modified xsi:type="dcterms:W3CDTF">2026-04-28T19:07:29Z</dcterms:modified>
</cp:coreProperties>
</file>